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7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6A76872-D3CB-457A-A8A8-A78D1DB66BE3}">
          <p14:sldIdLst>
            <p14:sldId id="774"/>
            <p14:sldId id="272"/>
          </p14:sldIdLst>
        </p14:section>
        <p14:section name="Market Overview" id="{0EBA0FEE-1DC6-4161-BD2A-95F4E14F0BE8}">
          <p14:sldIdLst>
            <p14:sldId id="257"/>
            <p14:sldId id="258"/>
            <p14:sldId id="259"/>
            <p14:sldId id="260"/>
            <p14:sldId id="261"/>
          </p14:sldIdLst>
        </p14:section>
        <p14:section name="Company Overview" id="{3601E620-FB47-4555-8422-F5056042D41D}">
          <p14:sldIdLst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Expansion Plan" id="{407AFD0D-5839-4AC7-A4D2-AD5599A5E9F4}">
          <p14:sldIdLst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C975-7B3C-99F1-8E36-7F08F4775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56832-25AA-DA90-7858-F8E2B0960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7735-A4E2-BA5B-DA9A-BF59759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BDBB-A6FB-FF10-D6EC-9B1E21C0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481F-39EC-A1C0-AD6E-E8B6707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DD1F-33D5-8C0F-994E-67E271AA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0C9D8-2A23-4EE8-FDDE-CFACCC91E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A447-0689-C7E1-F127-D066E094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18C6B-70D8-FB42-4C0A-3089B401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128F-6833-AB4A-21B9-CC38F66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4ACDF-9AEA-474C-C7EB-6E45E2E6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48A39-D09D-E4C2-6AC0-0A855625F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5794-562B-33EE-D050-84D7AD3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EAB2-A3A8-2FCF-50FD-090E86CD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B420E-3615-915A-F6A0-9F5976C8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48" y="3580"/>
            <a:ext cx="2923552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9285" y="4318000"/>
            <a:ext cx="3532716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23384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40117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F92AA2-B745-4F97-AC13-121B1D852183}" type="datetime4">
              <a:rPr lang="en-US" smtClean="0"/>
              <a:t>March 5, 2023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  <a:prstGeom prst="rect">
            <a:avLst/>
          </a:prstGeo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 dirty="0"/>
              <a:t>Kick-off Meeting with NSIA</a:t>
            </a: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4705838"/>
            <a:ext cx="5005626" cy="1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7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23384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40117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573434" y="6107114"/>
            <a:ext cx="375073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9009A43-21B7-4744-A44A-9A932E2EF745}" type="datetime4">
              <a:rPr lang="en-US" smtClean="0"/>
              <a:t>March 5, 2023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  <a:prstGeom prst="rect">
            <a:avLst/>
          </a:prstGeo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 dirty="0"/>
              <a:t>Kick-off Meeting with </a:t>
            </a:r>
            <a:r>
              <a:rPr lang="en-US" dirty="0" err="1"/>
              <a:t>Sanitas</a:t>
            </a:r>
            <a:r>
              <a:rPr lang="en-US" dirty="0"/>
              <a:t> Hospital Pharmacy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4705838"/>
            <a:ext cx="5005626" cy="1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9285" y="4318000"/>
            <a:ext cx="3532716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951384" y="4272240"/>
            <a:ext cx="3240616" cy="2187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" y="4273826"/>
            <a:ext cx="9302751" cy="21879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14917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31650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4BE0-8A3D-F960-7700-E6B3524E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188F-E32B-6EEE-43E9-94CB76411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8ED26-2BCE-F83C-2292-DE87D409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E264-242D-65F9-F6C2-5327C4E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D0A4-1B59-34BE-D0CF-4BE5A10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205C-E082-08F4-4BE5-7775B5A7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8BFBA-4F05-1065-39ED-40CA8F5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275D3-B928-A77D-EDCD-C17C09C9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41AD-7F55-DDE7-C384-1A458B4C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696F-C350-43CB-8B1A-9B71FF0B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EE1E-84FB-A9BE-D393-10A9FE34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119F-FB08-69D4-100E-5C133D950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9EE7C-69D7-6A97-95C3-D2ECEC7BA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65992-0B72-829F-0164-6EF0381D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D03A1-199F-735E-68EF-42606C73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BFDF-D2FB-5A89-F8D0-991C8E1F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22AF-1F0E-B785-C10B-3F94D999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C3D90-70A0-6ADD-BDF7-57E1D7D5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4BF84-CDAC-AEC6-0013-BE28FE3D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28DFC-5ED0-A45B-7D18-0FE741EC8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304DF-CFFA-EBD2-2D99-EA2DC6D7E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32AFA-3FE9-E4DE-D9E4-38DEB425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D867F-2DDC-2599-D3C5-79002559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13D27-81B9-CCD1-74EE-9942F8E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4AAE-1B89-804D-7FA0-20BF5A8C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540DF-009F-38D2-3853-9136368B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4827F-F3C3-DB88-6706-3560456C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7B829-1F38-4D3E-32D1-A52C06F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01EE8-F6C2-246A-7939-E0BCFF87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D5897-B369-BB11-EFFD-8AA26BA2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B647-10B2-471B-3885-2D0FFE52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03E7-F0B5-2F19-7C5D-B9D3CF6D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99B6-B967-28F8-FE5F-139AF56E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CE690-CFA9-8C28-F8FD-BCF97F7F1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91D06-5F54-C3CA-FF83-FCA602CA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A005-3CFE-E198-5944-8A017836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36C2-22F2-0A4D-35BD-491DB72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23EF-7003-4B73-1831-CBC84B4C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8BF69-C8E2-89F4-EA05-9095122EB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3343F-9D2A-95B2-AB55-50E6CAAC9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28629-2C53-9666-528F-EB543080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A68E2-7B7F-BEF7-6A3A-25D4D9A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619BD-8054-9CED-208F-80C2760C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952D9-C54A-699B-2669-E6C0B2E4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3589-3059-7144-9742-82188F440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E409-30D0-CA10-19A6-29FB50372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6929-8BBE-44A9-840D-4A08F3A88274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D3B0-1CA2-C82A-A007-C59600CD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7967-C387-8401-F615-3D91B73CB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FAF3-F39B-4B06-92F3-0CF551CD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96726F6-A14C-43EF-8102-A580980C0195}" type="datetime4">
              <a:rPr lang="en-US" smtClean="0"/>
              <a:t>March 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 sz="1600"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186C-F288-45B9-A751-82CF2D87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50" y="62232"/>
            <a:ext cx="7091033" cy="18221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Africa Medical Equipment Facility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4D10-0745-46C8-A93B-7E36B6603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651" y="2035629"/>
            <a:ext cx="7091033" cy="19732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Financial Management Component</a:t>
            </a:r>
          </a:p>
          <a:p>
            <a:endParaRPr lang="en-US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business plan Template</a:t>
            </a:r>
          </a:p>
        </p:txBody>
      </p:sp>
    </p:spTree>
    <p:extLst>
      <p:ext uri="{BB962C8B-B14F-4D97-AF65-F5344CB8AC3E}">
        <p14:creationId xmlns:p14="http://schemas.microsoft.com/office/powerpoint/2010/main" val="19316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7AFD398-0561-8104-7FB6-9DD6F048C35C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Company Value Proposition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B26B7-C5AD-E7DD-D582-F68D85BD7A2B}"/>
              </a:ext>
            </a:extLst>
          </p:cNvPr>
          <p:cNvSpPr/>
          <p:nvPr/>
        </p:nvSpPr>
        <p:spPr>
          <a:xfrm>
            <a:off x="1510257" y="1565870"/>
            <a:ext cx="4406900" cy="435292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21F43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777F34ED-5F09-E70A-B4AC-31703285FBA9}"/>
              </a:ext>
            </a:extLst>
          </p:cNvPr>
          <p:cNvGrpSpPr>
            <a:grpSpLocks/>
          </p:cNvGrpSpPr>
          <p:nvPr/>
        </p:nvGrpSpPr>
        <p:grpSpPr bwMode="auto">
          <a:xfrm>
            <a:off x="6355307" y="1565870"/>
            <a:ext cx="4386263" cy="4356100"/>
            <a:chOff x="5105400" y="788699"/>
            <a:chExt cx="4462241" cy="44588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5A27-3A8A-7087-9511-4D1D0700E583}"/>
                </a:ext>
              </a:extLst>
            </p:cNvPr>
            <p:cNvSpPr/>
            <p:nvPr userDrawn="1"/>
          </p:nvSpPr>
          <p:spPr>
            <a:xfrm>
              <a:off x="5105400" y="788699"/>
              <a:ext cx="4462241" cy="445886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21F43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F019536-E065-C906-9B57-4D4A5506DDF0}"/>
                </a:ext>
              </a:extLst>
            </p:cNvPr>
            <p:cNvCxnSpPr>
              <a:endCxn id="5" idx="7"/>
            </p:cNvCxnSpPr>
            <p:nvPr userDrawn="1"/>
          </p:nvCxnSpPr>
          <p:spPr>
            <a:xfrm flipV="1">
              <a:off x="7296953" y="1441929"/>
              <a:ext cx="1616613" cy="1574576"/>
            </a:xfrm>
            <a:prstGeom prst="line">
              <a:avLst/>
            </a:prstGeom>
            <a:noFill/>
            <a:ln w="9525" cap="flat" cmpd="sng" algn="ctr">
              <a:solidFill>
                <a:srgbClr val="021F43"/>
              </a:solidFill>
              <a:prstDash val="soli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C895AD-001B-6233-F889-D63EDBA64AFF}"/>
                </a:ext>
              </a:extLst>
            </p:cNvPr>
            <p:cNvCxnSpPr>
              <a:endCxn id="5" idx="5"/>
            </p:cNvCxnSpPr>
            <p:nvPr userDrawn="1"/>
          </p:nvCxnSpPr>
          <p:spPr>
            <a:xfrm>
              <a:off x="7296953" y="2958007"/>
              <a:ext cx="1616613" cy="1636326"/>
            </a:xfrm>
            <a:prstGeom prst="line">
              <a:avLst/>
            </a:prstGeom>
            <a:noFill/>
            <a:ln w="9525" cap="flat" cmpd="sng" algn="ctr">
              <a:solidFill>
                <a:srgbClr val="021F43"/>
              </a:solidFill>
              <a:prstDash val="solid"/>
            </a:ln>
            <a:effectLst/>
          </p:spPr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30E60-72DA-9C12-B445-C533007550A5}"/>
              </a:ext>
            </a:extLst>
          </p:cNvPr>
          <p:cNvCxnSpPr/>
          <p:nvPr/>
        </p:nvCxnSpPr>
        <p:spPr>
          <a:xfrm>
            <a:off x="6126707" y="3742332"/>
            <a:ext cx="2382838" cy="0"/>
          </a:xfrm>
          <a:prstGeom prst="line">
            <a:avLst/>
          </a:prstGeom>
          <a:noFill/>
          <a:ln w="9525" cap="flat" cmpd="sng" algn="ctr">
            <a:solidFill>
              <a:srgbClr val="021F43"/>
            </a:solidFill>
            <a:prstDash val="solid"/>
            <a:headEnd type="arrow"/>
            <a:tailEnd type="none"/>
          </a:ln>
          <a:effectLst/>
        </p:spPr>
      </p:cxnSp>
      <p:sp>
        <p:nvSpPr>
          <p:cNvPr id="9" name="TextBox 23">
            <a:extLst>
              <a:ext uri="{FF2B5EF4-FFF2-40B4-BE49-F238E27FC236}">
                <a16:creationId xmlns:a16="http://schemas.microsoft.com/office/drawing/2014/main" id="{6B84556E-1FFB-59C9-7D13-12D4D108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45" y="1575395"/>
            <a:ext cx="1751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Gain Creators</a:t>
            </a: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D0E1D5CE-51A8-719A-A1DF-87A0C5FB335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8226" y="3454350"/>
            <a:ext cx="174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Products and Services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3952526F-9C9F-82FE-FB8D-0ED63C13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45" y="5672732"/>
            <a:ext cx="1751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Pain Relievers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1D439C91-24A8-9FFE-7602-50BE8F5D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032" y="5675907"/>
            <a:ext cx="579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Pains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BFA61779-06A3-E3EC-15A2-279BC45D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470" y="1576982"/>
            <a:ext cx="688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Gains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76E98DDB-5977-375C-AE2F-49EF2E87367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405813" y="3454349"/>
            <a:ext cx="1128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 b="1">
                <a:solidFill>
                  <a:srgbClr val="021F4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Customer Jobs</a:t>
            </a:r>
          </a:p>
        </p:txBody>
      </p:sp>
      <p:pic>
        <p:nvPicPr>
          <p:cNvPr id="15" name="Picture 34">
            <a:extLst>
              <a:ext uri="{FF2B5EF4-FFF2-40B4-BE49-F238E27FC236}">
                <a16:creationId xmlns:a16="http://schemas.microsoft.com/office/drawing/2014/main" id="{7B511B15-75B4-077A-98A9-ADCDC922A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07" y="3561357"/>
            <a:ext cx="3286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DF7C77-CA87-E258-9374-1DFEB0F9CFEF}"/>
              </a:ext>
            </a:extLst>
          </p:cNvPr>
          <p:cNvCxnSpPr/>
          <p:nvPr/>
        </p:nvCxnSpPr>
        <p:spPr>
          <a:xfrm>
            <a:off x="1511845" y="1565870"/>
            <a:ext cx="2157412" cy="2119312"/>
          </a:xfrm>
          <a:prstGeom prst="line">
            <a:avLst/>
          </a:prstGeom>
          <a:noFill/>
          <a:ln w="9525" cap="flat" cmpd="sng" algn="ctr">
            <a:solidFill>
              <a:srgbClr val="021F43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512F1B-4263-BA80-5C0F-2B474AA956FB}"/>
              </a:ext>
            </a:extLst>
          </p:cNvPr>
          <p:cNvCxnSpPr/>
          <p:nvPr/>
        </p:nvCxnSpPr>
        <p:spPr>
          <a:xfrm flipV="1">
            <a:off x="1510257" y="3791545"/>
            <a:ext cx="2162175" cy="2127250"/>
          </a:xfrm>
          <a:prstGeom prst="line">
            <a:avLst/>
          </a:prstGeom>
          <a:noFill/>
          <a:ln w="9525" cap="flat" cmpd="sng" algn="ctr">
            <a:solidFill>
              <a:srgbClr val="021F43"/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73C10F-EF19-9152-5D0B-78ACD134E4AD}"/>
              </a:ext>
            </a:extLst>
          </p:cNvPr>
          <p:cNvCxnSpPr/>
          <p:nvPr/>
        </p:nvCxnSpPr>
        <p:spPr>
          <a:xfrm>
            <a:off x="3672432" y="3742332"/>
            <a:ext cx="2454275" cy="0"/>
          </a:xfrm>
          <a:prstGeom prst="line">
            <a:avLst/>
          </a:prstGeom>
          <a:noFill/>
          <a:ln w="9525" cap="flat" cmpd="sng" algn="ctr">
            <a:solidFill>
              <a:srgbClr val="021F43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35">
            <a:extLst>
              <a:ext uri="{FF2B5EF4-FFF2-40B4-BE49-F238E27FC236}">
                <a16:creationId xmlns:a16="http://schemas.microsoft.com/office/drawing/2014/main" id="{999EC888-2D31-E30B-2F23-ABF76CE3A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32" y="3561357"/>
            <a:ext cx="330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5245BF-D0F4-66DD-F217-E46B45D4E8F8}"/>
              </a:ext>
            </a:extLst>
          </p:cNvPr>
          <p:cNvSpPr/>
          <p:nvPr/>
        </p:nvSpPr>
        <p:spPr bwMode="auto">
          <a:xfrm>
            <a:off x="1495971" y="928048"/>
            <a:ext cx="4421186" cy="45684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prstClr val="white"/>
                </a:solidFill>
                <a:latin typeface="Trebuchet MS" panose="020B0603020202020204" pitchFamily="34" charset="0"/>
                <a:cs typeface="Times New Roman" pitchFamily="18" charset="0"/>
              </a:rPr>
              <a:t>Value Map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093E8-19CC-2029-B3DF-4EA21B01AB06}"/>
              </a:ext>
            </a:extLst>
          </p:cNvPr>
          <p:cNvSpPr/>
          <p:nvPr/>
        </p:nvSpPr>
        <p:spPr bwMode="auto">
          <a:xfrm>
            <a:off x="6459289" y="928048"/>
            <a:ext cx="4421186" cy="45684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prstClr val="white"/>
                </a:solidFill>
                <a:latin typeface="Trebuchet MS" panose="020B0603020202020204" pitchFamily="34" charset="0"/>
                <a:cs typeface="Times New Roman" pitchFamily="18" charset="0"/>
              </a:rPr>
              <a:t>Profile of Customer Segment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88954781-CCA3-7BAE-2AA5-8301957A0814}"/>
              </a:ext>
            </a:extLst>
          </p:cNvPr>
          <p:cNvSpPr txBox="1">
            <a:spLocks/>
          </p:cNvSpPr>
          <p:nvPr/>
        </p:nvSpPr>
        <p:spPr>
          <a:xfrm>
            <a:off x="1553120" y="2637096"/>
            <a:ext cx="1476374" cy="2057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Trebuchet MS" panose="020B0603020202020204" pitchFamily="34" charset="0"/>
              </a:rPr>
              <a:t> </a:t>
            </a:r>
            <a:endParaRPr lang="en-GB" sz="1200" kern="0" dirty="0">
              <a:latin typeface="Trebuchet MS" panose="020B0603020202020204" pitchFamily="34" charset="0"/>
            </a:endParaRP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262C73BF-9394-0F78-82FE-A2574646F131}"/>
              </a:ext>
            </a:extLst>
          </p:cNvPr>
          <p:cNvSpPr txBox="1">
            <a:spLocks/>
          </p:cNvSpPr>
          <p:nvPr/>
        </p:nvSpPr>
        <p:spPr>
          <a:xfrm>
            <a:off x="3112329" y="1659147"/>
            <a:ext cx="2725735" cy="17024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CC918A36-1989-CC69-21D0-D0FC077E03A1}"/>
              </a:ext>
            </a:extLst>
          </p:cNvPr>
          <p:cNvSpPr txBox="1">
            <a:spLocks/>
          </p:cNvSpPr>
          <p:nvPr/>
        </p:nvSpPr>
        <p:spPr>
          <a:xfrm>
            <a:off x="3187352" y="4147939"/>
            <a:ext cx="2681107" cy="1227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0F2EEA8-E656-54BD-A722-008B82EF33DB}"/>
              </a:ext>
            </a:extLst>
          </p:cNvPr>
          <p:cNvSpPr txBox="1">
            <a:spLocks/>
          </p:cNvSpPr>
          <p:nvPr/>
        </p:nvSpPr>
        <p:spPr>
          <a:xfrm>
            <a:off x="7003736" y="2012933"/>
            <a:ext cx="2664304" cy="11925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01C9BFA-B6B5-AEB0-3630-1DB62F08E409}"/>
              </a:ext>
            </a:extLst>
          </p:cNvPr>
          <p:cNvSpPr txBox="1">
            <a:spLocks/>
          </p:cNvSpPr>
          <p:nvPr/>
        </p:nvSpPr>
        <p:spPr>
          <a:xfrm>
            <a:off x="9152483" y="3032720"/>
            <a:ext cx="1727992" cy="2057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Trebuchet MS" panose="020B0603020202020204" pitchFamily="34" charset="0"/>
              </a:rPr>
              <a:t>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200" kern="0" dirty="0">
              <a:latin typeface="Trebuchet MS" panose="020B0603020202020204" pitchFamily="34" charset="0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E6E6984-E886-345A-69E6-B0A9D60FB38A}"/>
              </a:ext>
            </a:extLst>
          </p:cNvPr>
          <p:cNvSpPr txBox="1">
            <a:spLocks/>
          </p:cNvSpPr>
          <p:nvPr/>
        </p:nvSpPr>
        <p:spPr>
          <a:xfrm>
            <a:off x="6908405" y="3942074"/>
            <a:ext cx="2382838" cy="1453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2F562B-F1B4-216D-E8A9-A297B6F27E7D}"/>
              </a:ext>
            </a:extLst>
          </p:cNvPr>
          <p:cNvSpPr/>
          <p:nvPr/>
        </p:nvSpPr>
        <p:spPr bwMode="auto">
          <a:xfrm>
            <a:off x="242980" y="599150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2">
            <a:extLst>
              <a:ext uri="{FF2B5EF4-FFF2-40B4-BE49-F238E27FC236}">
                <a16:creationId xmlns:a16="http://schemas.microsoft.com/office/drawing/2014/main" id="{4CD80766-6CFB-CF46-16C0-A3C294208898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Ownership and Governance Structure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C8881F-78D7-FB1B-0ED5-D891AFC1A87E}"/>
              </a:ext>
            </a:extLst>
          </p:cNvPr>
          <p:cNvCxnSpPr>
            <a:cxnSpLocks/>
          </p:cNvCxnSpPr>
          <p:nvPr/>
        </p:nvCxnSpPr>
        <p:spPr bwMode="auto">
          <a:xfrm>
            <a:off x="657368" y="4550943"/>
            <a:ext cx="5766178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FDF6E2-DACA-DB31-0F32-744E6E9251C9}"/>
              </a:ext>
            </a:extLst>
          </p:cNvPr>
          <p:cNvCxnSpPr/>
          <p:nvPr/>
        </p:nvCxnSpPr>
        <p:spPr bwMode="auto">
          <a:xfrm>
            <a:off x="2322394" y="4550943"/>
            <a:ext cx="0" cy="186974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3097D6-0DC9-B5F5-E201-4EA291C1D24A}"/>
              </a:ext>
            </a:extLst>
          </p:cNvPr>
          <p:cNvCxnSpPr/>
          <p:nvPr/>
        </p:nvCxnSpPr>
        <p:spPr bwMode="auto">
          <a:xfrm>
            <a:off x="4410503" y="4550943"/>
            <a:ext cx="0" cy="186974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C3662CD-0279-89D1-48A5-87271FF90995}"/>
              </a:ext>
            </a:extLst>
          </p:cNvPr>
          <p:cNvSpPr/>
          <p:nvPr/>
        </p:nvSpPr>
        <p:spPr bwMode="auto">
          <a:xfrm>
            <a:off x="657368" y="3943371"/>
            <a:ext cx="1638723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Owner Name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545CB5-544B-34BC-587D-AE11905F0717}"/>
              </a:ext>
            </a:extLst>
          </p:cNvPr>
          <p:cNvSpPr/>
          <p:nvPr/>
        </p:nvSpPr>
        <p:spPr bwMode="auto">
          <a:xfrm>
            <a:off x="2353598" y="3943371"/>
            <a:ext cx="200622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Paid in Capital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2308C3-C465-4DBC-6DBD-11809B11A843}"/>
              </a:ext>
            </a:extLst>
          </p:cNvPr>
          <p:cNvSpPr/>
          <p:nvPr/>
        </p:nvSpPr>
        <p:spPr bwMode="auto">
          <a:xfrm>
            <a:off x="4451447" y="3943371"/>
            <a:ext cx="200622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Ownership Stake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15F2CC-B985-003B-3DBD-4C845592C23F}"/>
              </a:ext>
            </a:extLst>
          </p:cNvPr>
          <p:cNvCxnSpPr>
            <a:cxnSpLocks/>
          </p:cNvCxnSpPr>
          <p:nvPr/>
        </p:nvCxnSpPr>
        <p:spPr bwMode="auto">
          <a:xfrm>
            <a:off x="4410503" y="3943371"/>
            <a:ext cx="0" cy="607572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72CAB9-CB96-3F9A-EDCC-7ED23378258F}"/>
              </a:ext>
            </a:extLst>
          </p:cNvPr>
          <p:cNvCxnSpPr>
            <a:cxnSpLocks/>
          </p:cNvCxnSpPr>
          <p:nvPr/>
        </p:nvCxnSpPr>
        <p:spPr bwMode="auto">
          <a:xfrm>
            <a:off x="2322394" y="3943371"/>
            <a:ext cx="0" cy="607572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1D4B0D4-7C31-22CF-A588-C8273A64F0C9}"/>
              </a:ext>
            </a:extLst>
          </p:cNvPr>
          <p:cNvSpPr/>
          <p:nvPr/>
        </p:nvSpPr>
        <p:spPr bwMode="auto">
          <a:xfrm>
            <a:off x="657368" y="4703572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4EB03-62B9-155A-C328-7657A202978C}"/>
              </a:ext>
            </a:extLst>
          </p:cNvPr>
          <p:cNvSpPr/>
          <p:nvPr/>
        </p:nvSpPr>
        <p:spPr bwMode="auto">
          <a:xfrm>
            <a:off x="657368" y="5302719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590AD0-7AC7-9B9C-1930-B0005ADE6EEB}"/>
              </a:ext>
            </a:extLst>
          </p:cNvPr>
          <p:cNvSpPr/>
          <p:nvPr/>
        </p:nvSpPr>
        <p:spPr bwMode="auto">
          <a:xfrm>
            <a:off x="657368" y="5913754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88781C-D491-8D79-AC3D-60F846E603B8}"/>
              </a:ext>
            </a:extLst>
          </p:cNvPr>
          <p:cNvSpPr/>
          <p:nvPr/>
        </p:nvSpPr>
        <p:spPr bwMode="auto">
          <a:xfrm>
            <a:off x="2591939" y="4703572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86A1454-2937-C34B-698D-E975B6E64422}"/>
              </a:ext>
            </a:extLst>
          </p:cNvPr>
          <p:cNvSpPr/>
          <p:nvPr/>
        </p:nvSpPr>
        <p:spPr bwMode="auto">
          <a:xfrm>
            <a:off x="4703936" y="4703572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2FB4A2-430B-B0F0-43FB-FF40C4ED6798}"/>
              </a:ext>
            </a:extLst>
          </p:cNvPr>
          <p:cNvSpPr/>
          <p:nvPr/>
        </p:nvSpPr>
        <p:spPr bwMode="auto">
          <a:xfrm>
            <a:off x="2591939" y="5302719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D0B25E6-5855-1642-46AA-7A0C3DF82903}"/>
              </a:ext>
            </a:extLst>
          </p:cNvPr>
          <p:cNvSpPr/>
          <p:nvPr/>
        </p:nvSpPr>
        <p:spPr bwMode="auto">
          <a:xfrm>
            <a:off x="2591939" y="5913754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8B8EE7-5C7C-9CFD-ED39-46C53B6A87CB}"/>
              </a:ext>
            </a:extLst>
          </p:cNvPr>
          <p:cNvSpPr/>
          <p:nvPr/>
        </p:nvSpPr>
        <p:spPr bwMode="auto">
          <a:xfrm>
            <a:off x="4703935" y="5302719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1308B5-0255-28AB-6E90-83994564E086}"/>
              </a:ext>
            </a:extLst>
          </p:cNvPr>
          <p:cNvSpPr/>
          <p:nvPr/>
        </p:nvSpPr>
        <p:spPr bwMode="auto">
          <a:xfrm>
            <a:off x="4703935" y="5913754"/>
            <a:ext cx="1473953" cy="366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B41780-4EAA-6629-ACD3-E8FF58952E32}"/>
              </a:ext>
            </a:extLst>
          </p:cNvPr>
          <p:cNvCxnSpPr>
            <a:cxnSpLocks/>
          </p:cNvCxnSpPr>
          <p:nvPr/>
        </p:nvCxnSpPr>
        <p:spPr bwMode="auto">
          <a:xfrm>
            <a:off x="7055893" y="1153235"/>
            <a:ext cx="0" cy="503602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427ABEC-D6E9-82B4-2C26-6B5C8C44FC43}"/>
              </a:ext>
            </a:extLst>
          </p:cNvPr>
          <p:cNvSpPr/>
          <p:nvPr/>
        </p:nvSpPr>
        <p:spPr bwMode="auto">
          <a:xfrm>
            <a:off x="7410734" y="1153235"/>
            <a:ext cx="4460546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Board of Directors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45DC1C6-F2B4-F5D3-DF5F-C6435DFB07E1}"/>
              </a:ext>
            </a:extLst>
          </p:cNvPr>
          <p:cNvGrpSpPr/>
          <p:nvPr/>
        </p:nvGrpSpPr>
        <p:grpSpPr>
          <a:xfrm>
            <a:off x="7410734" y="1747594"/>
            <a:ext cx="4460546" cy="885740"/>
            <a:chOff x="7410734" y="1829482"/>
            <a:chExt cx="4460546" cy="8857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723AB1-2E31-BE9F-6DAD-5A70E7565E38}"/>
                </a:ext>
              </a:extLst>
            </p:cNvPr>
            <p:cNvSpPr/>
            <p:nvPr/>
          </p:nvSpPr>
          <p:spPr bwMode="auto">
            <a:xfrm>
              <a:off x="7410734" y="1829482"/>
              <a:ext cx="955342" cy="88574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8A36E74-7261-04A6-D7DA-B019A934E19A}"/>
                </a:ext>
              </a:extLst>
            </p:cNvPr>
            <p:cNvSpPr/>
            <p:nvPr/>
          </p:nvSpPr>
          <p:spPr bwMode="auto">
            <a:xfrm>
              <a:off x="8516203" y="1829482"/>
              <a:ext cx="3355077" cy="885740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 of function and role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7A2D9B-1C65-24DD-9FBB-9052FE7A2E64}"/>
              </a:ext>
            </a:extLst>
          </p:cNvPr>
          <p:cNvGrpSpPr/>
          <p:nvPr/>
        </p:nvGrpSpPr>
        <p:grpSpPr>
          <a:xfrm>
            <a:off x="7410734" y="2771007"/>
            <a:ext cx="4460546" cy="885740"/>
            <a:chOff x="7410734" y="2911046"/>
            <a:chExt cx="4460546" cy="8857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F8E83E-20A0-38B5-FAFC-B4000330EC11}"/>
                </a:ext>
              </a:extLst>
            </p:cNvPr>
            <p:cNvSpPr/>
            <p:nvPr/>
          </p:nvSpPr>
          <p:spPr bwMode="auto">
            <a:xfrm>
              <a:off x="7410734" y="2911046"/>
              <a:ext cx="955342" cy="88574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2CD3C8D-02D5-78FC-BFAB-EC072B9772DB}"/>
                </a:ext>
              </a:extLst>
            </p:cNvPr>
            <p:cNvSpPr/>
            <p:nvPr/>
          </p:nvSpPr>
          <p:spPr bwMode="auto">
            <a:xfrm>
              <a:off x="8516203" y="2911046"/>
              <a:ext cx="3355077" cy="885740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 of function and role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C5A12E-69FD-BFC0-E27D-1244E72EF7E4}"/>
              </a:ext>
            </a:extLst>
          </p:cNvPr>
          <p:cNvGrpSpPr/>
          <p:nvPr/>
        </p:nvGrpSpPr>
        <p:grpSpPr>
          <a:xfrm>
            <a:off x="7410734" y="3794420"/>
            <a:ext cx="4460546" cy="885740"/>
            <a:chOff x="7410734" y="3951666"/>
            <a:chExt cx="4460546" cy="8857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6CF6D04-6108-CD49-DCA4-68265EDE6B0C}"/>
                </a:ext>
              </a:extLst>
            </p:cNvPr>
            <p:cNvSpPr/>
            <p:nvPr/>
          </p:nvSpPr>
          <p:spPr bwMode="auto">
            <a:xfrm>
              <a:off x="7410734" y="3951666"/>
              <a:ext cx="955342" cy="88574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7C4C487-FB1B-B36C-D035-B827031FEB7B}"/>
                </a:ext>
              </a:extLst>
            </p:cNvPr>
            <p:cNvSpPr/>
            <p:nvPr/>
          </p:nvSpPr>
          <p:spPr bwMode="auto">
            <a:xfrm>
              <a:off x="8516203" y="3951666"/>
              <a:ext cx="3355077" cy="885740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 of function and role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0074A9-A086-454B-EDEE-B2363AD06387}"/>
              </a:ext>
            </a:extLst>
          </p:cNvPr>
          <p:cNvGrpSpPr/>
          <p:nvPr/>
        </p:nvGrpSpPr>
        <p:grpSpPr>
          <a:xfrm>
            <a:off x="7410734" y="4817833"/>
            <a:ext cx="4460546" cy="885740"/>
            <a:chOff x="7410734" y="4942708"/>
            <a:chExt cx="4460546" cy="8857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94E3C42-1671-6E4F-39D5-082F1A6EBB56}"/>
                </a:ext>
              </a:extLst>
            </p:cNvPr>
            <p:cNvSpPr/>
            <p:nvPr/>
          </p:nvSpPr>
          <p:spPr bwMode="auto">
            <a:xfrm>
              <a:off x="7410734" y="4942708"/>
              <a:ext cx="955342" cy="88574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81CC2C1-8846-9E67-4DF3-427854ECEE4D}"/>
                </a:ext>
              </a:extLst>
            </p:cNvPr>
            <p:cNvSpPr/>
            <p:nvPr/>
          </p:nvSpPr>
          <p:spPr bwMode="auto">
            <a:xfrm>
              <a:off x="8516203" y="4942708"/>
              <a:ext cx="3355077" cy="885740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 of function and role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72DCF8-E0C7-71ED-F5C8-F418A97E4DD8}"/>
              </a:ext>
            </a:extLst>
          </p:cNvPr>
          <p:cNvGrpSpPr/>
          <p:nvPr/>
        </p:nvGrpSpPr>
        <p:grpSpPr>
          <a:xfrm>
            <a:off x="7410734" y="5841245"/>
            <a:ext cx="4460546" cy="885740"/>
            <a:chOff x="7410734" y="5933751"/>
            <a:chExt cx="4460546" cy="8857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B11332F-2C4D-CD39-40AF-A2B38E96663B}"/>
                </a:ext>
              </a:extLst>
            </p:cNvPr>
            <p:cNvSpPr/>
            <p:nvPr/>
          </p:nvSpPr>
          <p:spPr bwMode="auto">
            <a:xfrm>
              <a:off x="7410734" y="5933751"/>
              <a:ext cx="955342" cy="88574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8FE5EF5-FF5D-7C74-861A-1BDFEA3CCF9E}"/>
                </a:ext>
              </a:extLst>
            </p:cNvPr>
            <p:cNvSpPr/>
            <p:nvPr/>
          </p:nvSpPr>
          <p:spPr bwMode="auto">
            <a:xfrm>
              <a:off x="8516203" y="5933751"/>
              <a:ext cx="3355077" cy="885740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 of function and role</a:t>
              </a:r>
            </a:p>
          </p:txBody>
        </p: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3B8F5C86-53CE-D336-68F6-F2F4684D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713" y="1552301"/>
            <a:ext cx="1424877" cy="45657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6350">
            <a:noFill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Legal Structure</a:t>
            </a:r>
          </a:p>
        </p:txBody>
      </p:sp>
      <p:sp>
        <p:nvSpPr>
          <p:cNvPr id="83" name="Text Box 7">
            <a:extLst>
              <a:ext uri="{FF2B5EF4-FFF2-40B4-BE49-F238E27FC236}">
                <a16:creationId xmlns:a16="http://schemas.microsoft.com/office/drawing/2014/main" id="{79ACA7E2-47DD-8C9D-5A23-21DB5CF73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054" y="2487675"/>
            <a:ext cx="1436726" cy="3542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6350">
            <a:noFill/>
            <a:miter lim="800000"/>
            <a:headEnd/>
            <a:tailEnd/>
          </a:ln>
        </p:spPr>
        <p:txBody>
          <a:bodyPr lIns="36000" tIns="0" rIns="36000" bIns="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Limited Liability Co.</a:t>
            </a:r>
            <a:endParaRPr kumimoji="0" lang="pt-PT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4" name="Freeform 10">
            <a:extLst>
              <a:ext uri="{FF2B5EF4-FFF2-40B4-BE49-F238E27FC236}">
                <a16:creationId xmlns:a16="http://schemas.microsoft.com/office/drawing/2014/main" id="{BC7A8A08-780B-EE0B-547B-5DC3F5DD42A2}"/>
              </a:ext>
            </a:extLst>
          </p:cNvPr>
          <p:cNvSpPr>
            <a:spLocks/>
          </p:cNvSpPr>
          <p:nvPr/>
        </p:nvSpPr>
        <p:spPr bwMode="auto">
          <a:xfrm>
            <a:off x="1186467" y="2344171"/>
            <a:ext cx="4585647" cy="133008"/>
          </a:xfrm>
          <a:custGeom>
            <a:avLst/>
            <a:gdLst>
              <a:gd name="T0" fmla="*/ 0 w 3736"/>
              <a:gd name="T1" fmla="*/ 444555601 h 160"/>
              <a:gd name="T2" fmla="*/ 0 w 3736"/>
              <a:gd name="T3" fmla="*/ 0 h 160"/>
              <a:gd name="T4" fmla="*/ 2147483647 w 3736"/>
              <a:gd name="T5" fmla="*/ 0 h 160"/>
              <a:gd name="T6" fmla="*/ 2147483647 w 3736"/>
              <a:gd name="T7" fmla="*/ 444555601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3736"/>
              <a:gd name="T13" fmla="*/ 0 h 160"/>
              <a:gd name="T14" fmla="*/ 3736 w 3736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36" h="160">
                <a:moveTo>
                  <a:pt x="0" y="160"/>
                </a:moveTo>
                <a:lnTo>
                  <a:pt x="0" y="0"/>
                </a:lnTo>
                <a:lnTo>
                  <a:pt x="3736" y="0"/>
                </a:lnTo>
                <a:lnTo>
                  <a:pt x="3736" y="160"/>
                </a:lnTo>
              </a:path>
            </a:pathLst>
          </a:custGeom>
          <a:noFill/>
          <a:ln w="28575">
            <a:solidFill>
              <a:srgbClr val="366B7E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altLang="en-US" sz="1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" name="Line 11">
            <a:extLst>
              <a:ext uri="{FF2B5EF4-FFF2-40B4-BE49-F238E27FC236}">
                <a16:creationId xmlns:a16="http://schemas.microsoft.com/office/drawing/2014/main" id="{130E24B9-92B5-4324-2C7D-6CE1A6D90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899" y="2033729"/>
            <a:ext cx="0" cy="452635"/>
          </a:xfrm>
          <a:prstGeom prst="line">
            <a:avLst/>
          </a:prstGeom>
          <a:noFill/>
          <a:ln w="28575">
            <a:solidFill>
              <a:srgbClr val="366B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  <a:latin typeface="Arial"/>
            </a:endParaRP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92154996-34C1-3D3F-BEF9-855B6C28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73" y="2487675"/>
            <a:ext cx="1416730" cy="354236"/>
          </a:xfrm>
          <a:prstGeom prst="rect">
            <a:avLst/>
          </a:prstGeom>
          <a:solidFill>
            <a:srgbClr val="366B7E"/>
          </a:solidFill>
          <a:ln w="6350">
            <a:solidFill>
              <a:srgbClr val="366B7E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Sole Proprietorship</a:t>
            </a:r>
            <a:endParaRPr kumimoji="0" lang="pt-PT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7" name="Text Box 15">
            <a:extLst>
              <a:ext uri="{FF2B5EF4-FFF2-40B4-BE49-F238E27FC236}">
                <a16:creationId xmlns:a16="http://schemas.microsoft.com/office/drawing/2014/main" id="{255DC76A-3D76-C527-AFC8-60091C06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713" y="2477366"/>
            <a:ext cx="1416730" cy="3542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6350">
            <a:noFill/>
            <a:miter lim="800000"/>
            <a:headEnd/>
            <a:tailEnd/>
          </a:ln>
        </p:spPr>
        <p:txBody>
          <a:bodyPr lIns="72000" tIns="0" rIns="72000" bIns="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Partnership</a:t>
            </a:r>
            <a:endParaRPr kumimoji="0" lang="pt-PT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B5850046-8B4C-F871-C578-5779EE34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517" y="1674500"/>
            <a:ext cx="727005" cy="149419"/>
          </a:xfrm>
          <a:prstGeom prst="rect">
            <a:avLst/>
          </a:prstGeom>
          <a:solidFill>
            <a:srgbClr val="366B7E"/>
          </a:solidFill>
          <a:ln w="6350">
            <a:solidFill>
              <a:srgbClr val="366B7E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271EC96-7E10-9E28-2CB8-96A001105B53}"/>
              </a:ext>
            </a:extLst>
          </p:cNvPr>
          <p:cNvSpPr/>
          <p:nvPr/>
        </p:nvSpPr>
        <p:spPr bwMode="auto">
          <a:xfrm>
            <a:off x="5029403" y="1593861"/>
            <a:ext cx="2006218" cy="2222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Current Legal Structure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A29EFE0-706D-E9AF-444B-A189BF302F64}"/>
              </a:ext>
            </a:extLst>
          </p:cNvPr>
          <p:cNvCxnSpPr/>
          <p:nvPr/>
        </p:nvCxnSpPr>
        <p:spPr bwMode="auto">
          <a:xfrm>
            <a:off x="320720" y="3248225"/>
            <a:ext cx="6735173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1DB9FB72-E54E-E119-CE33-463AE40F9007}"/>
              </a:ext>
            </a:extLst>
          </p:cNvPr>
          <p:cNvSpPr/>
          <p:nvPr/>
        </p:nvSpPr>
        <p:spPr bwMode="auto">
          <a:xfrm>
            <a:off x="575479" y="3297940"/>
            <a:ext cx="6002739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Ownership Structure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71BC1F2-3061-D625-5CEE-CBA72409A7E0}"/>
              </a:ext>
            </a:extLst>
          </p:cNvPr>
          <p:cNvSpPr/>
          <p:nvPr/>
        </p:nvSpPr>
        <p:spPr bwMode="auto">
          <a:xfrm>
            <a:off x="242980" y="599150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2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BF0AB74-01C6-9DCE-D8D1-34F55088B1F5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Management Team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A504B-F729-F6D0-BC5C-ED760CDB8CC8}"/>
              </a:ext>
            </a:extLst>
          </p:cNvPr>
          <p:cNvSpPr/>
          <p:nvPr/>
        </p:nvSpPr>
        <p:spPr>
          <a:xfrm>
            <a:off x="311908" y="4640654"/>
            <a:ext cx="11592458" cy="150083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F8BCD-AD5B-7E8D-B93D-D7CB671EDB75}"/>
              </a:ext>
            </a:extLst>
          </p:cNvPr>
          <p:cNvSpPr/>
          <p:nvPr/>
        </p:nvSpPr>
        <p:spPr>
          <a:xfrm>
            <a:off x="6169946" y="1804694"/>
            <a:ext cx="5784092" cy="256144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7A06F-2658-3A30-1A31-83AF63D2A7E8}"/>
              </a:ext>
            </a:extLst>
          </p:cNvPr>
          <p:cNvSpPr/>
          <p:nvPr/>
        </p:nvSpPr>
        <p:spPr>
          <a:xfrm>
            <a:off x="311908" y="1807306"/>
            <a:ext cx="5784092" cy="256144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AA146-E56B-D90A-985F-266FEAD9B509}"/>
              </a:ext>
            </a:extLst>
          </p:cNvPr>
          <p:cNvSpPr txBox="1"/>
          <p:nvPr/>
        </p:nvSpPr>
        <p:spPr>
          <a:xfrm>
            <a:off x="1789974" y="1676864"/>
            <a:ext cx="2814963" cy="292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spc="243">
                <a:solidFill>
                  <a:prstClr val="white"/>
                </a:solidFill>
                <a:latin typeface="Trebuchet MS" panose="020B0603020202020204" pitchFamily="34" charset="0"/>
                <a:ea typeface="Exo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85FBD-86F1-AB32-464C-4E8178BEC99D}"/>
              </a:ext>
            </a:extLst>
          </p:cNvPr>
          <p:cNvSpPr txBox="1"/>
          <p:nvPr/>
        </p:nvSpPr>
        <p:spPr>
          <a:xfrm>
            <a:off x="7526360" y="1672648"/>
            <a:ext cx="2814963" cy="292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spc="243" dirty="0">
                <a:solidFill>
                  <a:prstClr val="white"/>
                </a:solidFill>
                <a:latin typeface="Trebuchet MS" panose="020B0603020202020204" pitchFamily="34" charset="0"/>
                <a:ea typeface="Exo" charset="0"/>
                <a:cs typeface="Arial" panose="020B0604020202020204" pitchFamily="34" charset="0"/>
              </a:rPr>
              <a:t>WORK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1700F-852A-346A-081F-7F18204146E4}"/>
              </a:ext>
            </a:extLst>
          </p:cNvPr>
          <p:cNvSpPr txBox="1"/>
          <p:nvPr/>
        </p:nvSpPr>
        <p:spPr>
          <a:xfrm>
            <a:off x="4714999" y="4548676"/>
            <a:ext cx="2814963" cy="292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spc="243">
                <a:solidFill>
                  <a:prstClr val="white"/>
                </a:solidFill>
                <a:latin typeface="Trebuchet MS" panose="020B0603020202020204" pitchFamily="34" charset="0"/>
                <a:ea typeface="Exo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F5DDBD6-C06D-4725-1DE8-D0D6E1A48898}"/>
              </a:ext>
            </a:extLst>
          </p:cNvPr>
          <p:cNvSpPr txBox="1">
            <a:spLocks/>
          </p:cNvSpPr>
          <p:nvPr/>
        </p:nvSpPr>
        <p:spPr>
          <a:xfrm>
            <a:off x="1053025" y="1290173"/>
            <a:ext cx="4289782" cy="24400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 sz="1134" spc="243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300" kern="0" dirty="0">
                <a:solidFill>
                  <a:srgbClr val="021F43">
                    <a:lumMod val="60000"/>
                    <a:lumOff val="40000"/>
                  </a:srgbClr>
                </a:solidFill>
                <a:latin typeface="Trebuchet MS" panose="020B0603020202020204" pitchFamily="34" charset="0"/>
              </a:rPr>
              <a:t>Add “Position/Specialty”</a:t>
            </a:r>
            <a:endParaRPr lang="en-GB" sz="1300" kern="0" dirty="0">
              <a:solidFill>
                <a:srgbClr val="021F43">
                  <a:lumMod val="60000"/>
                  <a:lumOff val="4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AFDF74A-5307-82C6-9E1B-52489173A535}"/>
              </a:ext>
            </a:extLst>
          </p:cNvPr>
          <p:cNvSpPr txBox="1">
            <a:spLocks/>
          </p:cNvSpPr>
          <p:nvPr/>
        </p:nvSpPr>
        <p:spPr>
          <a:xfrm>
            <a:off x="1053025" y="957061"/>
            <a:ext cx="4289782" cy="25901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 sz="1458" spc="243">
                <a:solidFill>
                  <a:schemeClr val="tx2"/>
                </a:solidFill>
                <a:latin typeface="+mj-lt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300" kern="0">
                <a:solidFill>
                  <a:srgbClr val="000000"/>
                </a:solidFill>
                <a:latin typeface="Trebuchet MS" panose="020B0603020202020204" pitchFamily="34" charset="0"/>
              </a:rPr>
              <a:t>Add “Employee Name”</a:t>
            </a:r>
            <a:endParaRPr lang="en-GB" sz="1300" ker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CD215-A24E-FD2B-E0F3-01D525CD7799}"/>
              </a:ext>
            </a:extLst>
          </p:cNvPr>
          <p:cNvSpPr/>
          <p:nvPr/>
        </p:nvSpPr>
        <p:spPr>
          <a:xfrm>
            <a:off x="311908" y="840739"/>
            <a:ext cx="669295" cy="78541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DC4A3-0491-5BBB-4A8A-6FD47F09AA39}"/>
              </a:ext>
            </a:extLst>
          </p:cNvPr>
          <p:cNvSpPr/>
          <p:nvPr/>
        </p:nvSpPr>
        <p:spPr bwMode="auto">
          <a:xfrm>
            <a:off x="372854" y="1965036"/>
            <a:ext cx="5649202" cy="2402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C86D1-DC85-1900-5042-FA2AE4D98472}"/>
              </a:ext>
            </a:extLst>
          </p:cNvPr>
          <p:cNvSpPr/>
          <p:nvPr/>
        </p:nvSpPr>
        <p:spPr bwMode="auto">
          <a:xfrm>
            <a:off x="372854" y="1884171"/>
            <a:ext cx="5649202" cy="2402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00" dirty="0">
              <a:solidFill>
                <a:srgbClr val="021F43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A1E81-FFF0-0B6F-E973-80EE25DEF61E}"/>
              </a:ext>
            </a:extLst>
          </p:cNvPr>
          <p:cNvSpPr/>
          <p:nvPr/>
        </p:nvSpPr>
        <p:spPr bwMode="auto">
          <a:xfrm>
            <a:off x="348881" y="1940253"/>
            <a:ext cx="5747119" cy="24117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DC1610-5DF8-4062-FEC7-5491A3C77FA2}"/>
              </a:ext>
            </a:extLst>
          </p:cNvPr>
          <p:cNvSpPr/>
          <p:nvPr/>
        </p:nvSpPr>
        <p:spPr bwMode="auto">
          <a:xfrm>
            <a:off x="6157247" y="1940253"/>
            <a:ext cx="5747119" cy="24117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0067E7-14E1-CF06-6446-4A20D2AB1F68}"/>
              </a:ext>
            </a:extLst>
          </p:cNvPr>
          <p:cNvSpPr/>
          <p:nvPr/>
        </p:nvSpPr>
        <p:spPr bwMode="auto">
          <a:xfrm>
            <a:off x="348881" y="4841064"/>
            <a:ext cx="11486559" cy="130042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E92D8-143B-30E7-9142-6DA03152435C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8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FC556-0CF7-9A2C-5FAF-967145579EB2}"/>
              </a:ext>
            </a:extLst>
          </p:cNvPr>
          <p:cNvSpPr txBox="1">
            <a:spLocks/>
          </p:cNvSpPr>
          <p:nvPr/>
        </p:nvSpPr>
        <p:spPr bwMode="auto">
          <a:xfrm>
            <a:off x="9342122" y="6491688"/>
            <a:ext cx="2743200" cy="3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34" b="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34A3B7-273F-4CC7-A4DF-32A37E61C5AF}" type="slidenum">
              <a:rPr lang="en-GB" smtClean="0">
                <a:solidFill>
                  <a:prstClr val="white"/>
                </a:solidFill>
                <a:latin typeface="Arial Bold"/>
              </a:rPr>
              <a:pPr/>
              <a:t>13</a:t>
            </a:fld>
            <a:endParaRPr lang="en-GB" dirty="0">
              <a:solidFill>
                <a:prstClr val="white"/>
              </a:solidFill>
              <a:latin typeface="Arial 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F7F0-D6EC-8F59-2A08-7761F92E0742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Financial performance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A9E8E2-CA61-412E-61FF-201434DD3410}"/>
              </a:ext>
            </a:extLst>
          </p:cNvPr>
          <p:cNvCxnSpPr>
            <a:cxnSpLocks/>
          </p:cNvCxnSpPr>
          <p:nvPr/>
        </p:nvCxnSpPr>
        <p:spPr bwMode="auto">
          <a:xfrm>
            <a:off x="286603" y="1849798"/>
            <a:ext cx="6945885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28663F-D9D1-FAB4-F760-3362AE098872}"/>
              </a:ext>
            </a:extLst>
          </p:cNvPr>
          <p:cNvCxnSpPr>
            <a:cxnSpLocks/>
          </p:cNvCxnSpPr>
          <p:nvPr/>
        </p:nvCxnSpPr>
        <p:spPr bwMode="auto">
          <a:xfrm>
            <a:off x="2083041" y="1883917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9C15EA6-20EC-5568-536F-2592487B14D4}"/>
              </a:ext>
            </a:extLst>
          </p:cNvPr>
          <p:cNvSpPr/>
          <p:nvPr/>
        </p:nvSpPr>
        <p:spPr bwMode="auto">
          <a:xfrm>
            <a:off x="286602" y="1276479"/>
            <a:ext cx="1638723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CC2C9-54D5-B9E2-96BF-69D22BA7C70F}"/>
              </a:ext>
            </a:extLst>
          </p:cNvPr>
          <p:cNvSpPr/>
          <p:nvPr/>
        </p:nvSpPr>
        <p:spPr bwMode="auto">
          <a:xfrm>
            <a:off x="2183126" y="1276479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BD13E-D9CE-EAC2-B0B7-E495129217EB}"/>
              </a:ext>
            </a:extLst>
          </p:cNvPr>
          <p:cNvSpPr/>
          <p:nvPr/>
        </p:nvSpPr>
        <p:spPr bwMode="auto">
          <a:xfrm>
            <a:off x="3907551" y="1276479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00C67-7461-AD7A-F5E2-C1E7069AAED9}"/>
              </a:ext>
            </a:extLst>
          </p:cNvPr>
          <p:cNvSpPr/>
          <p:nvPr/>
        </p:nvSpPr>
        <p:spPr bwMode="auto">
          <a:xfrm>
            <a:off x="5631977" y="1276479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1A4E35-25BE-F58F-0339-39766C0D16CB}"/>
              </a:ext>
            </a:extLst>
          </p:cNvPr>
          <p:cNvCxnSpPr>
            <a:cxnSpLocks/>
          </p:cNvCxnSpPr>
          <p:nvPr/>
        </p:nvCxnSpPr>
        <p:spPr bwMode="auto">
          <a:xfrm>
            <a:off x="3854820" y="1849798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C6DDE-A28C-14B2-E539-F5A6228881B7}"/>
              </a:ext>
            </a:extLst>
          </p:cNvPr>
          <p:cNvCxnSpPr>
            <a:cxnSpLocks/>
          </p:cNvCxnSpPr>
          <p:nvPr/>
        </p:nvCxnSpPr>
        <p:spPr bwMode="auto">
          <a:xfrm>
            <a:off x="5570639" y="1849798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C4485D-E916-B44D-E000-008D7D702DB9}"/>
              </a:ext>
            </a:extLst>
          </p:cNvPr>
          <p:cNvCxnSpPr>
            <a:cxnSpLocks/>
          </p:cNvCxnSpPr>
          <p:nvPr/>
        </p:nvCxnSpPr>
        <p:spPr bwMode="auto">
          <a:xfrm>
            <a:off x="2087590" y="1302901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20F201-64C1-9CCE-37A5-A8A70C1BACA7}"/>
              </a:ext>
            </a:extLst>
          </p:cNvPr>
          <p:cNvCxnSpPr>
            <a:cxnSpLocks/>
          </p:cNvCxnSpPr>
          <p:nvPr/>
        </p:nvCxnSpPr>
        <p:spPr bwMode="auto">
          <a:xfrm>
            <a:off x="3845202" y="1302901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79091D-5CB5-B5F4-B92B-658E212E8C2C}"/>
              </a:ext>
            </a:extLst>
          </p:cNvPr>
          <p:cNvCxnSpPr>
            <a:cxnSpLocks/>
          </p:cNvCxnSpPr>
          <p:nvPr/>
        </p:nvCxnSpPr>
        <p:spPr bwMode="auto">
          <a:xfrm>
            <a:off x="5575188" y="1302901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F74A0-1787-CCD9-0284-D8CDB6C20172}"/>
              </a:ext>
            </a:extLst>
          </p:cNvPr>
          <p:cNvSpPr/>
          <p:nvPr/>
        </p:nvSpPr>
        <p:spPr bwMode="auto">
          <a:xfrm>
            <a:off x="173483" y="203351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Revenues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9D173-91D6-6E4F-E8F2-079D84B5B772}"/>
              </a:ext>
            </a:extLst>
          </p:cNvPr>
          <p:cNvSpPr/>
          <p:nvPr/>
        </p:nvSpPr>
        <p:spPr bwMode="auto">
          <a:xfrm>
            <a:off x="173483" y="261219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Cost of Goods Sold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34A9-2059-128A-C788-25E59E0F9612}"/>
              </a:ext>
            </a:extLst>
          </p:cNvPr>
          <p:cNvSpPr/>
          <p:nvPr/>
        </p:nvSpPr>
        <p:spPr bwMode="auto">
          <a:xfrm>
            <a:off x="173483" y="3190872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Gross Profit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9D581E-2F76-A341-74FF-5E951170E938}"/>
              </a:ext>
            </a:extLst>
          </p:cNvPr>
          <p:cNvSpPr/>
          <p:nvPr/>
        </p:nvSpPr>
        <p:spPr bwMode="auto">
          <a:xfrm>
            <a:off x="173483" y="3769550"/>
            <a:ext cx="2079026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Selling, General and Administrative Expenses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48686A-7321-9066-D3BD-EFE487F4BE27}"/>
              </a:ext>
            </a:extLst>
          </p:cNvPr>
          <p:cNvSpPr/>
          <p:nvPr/>
        </p:nvSpPr>
        <p:spPr bwMode="auto">
          <a:xfrm>
            <a:off x="173483" y="4348228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EBITDA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C39124-4E5B-B47B-D552-4F27CC28FB25}"/>
              </a:ext>
            </a:extLst>
          </p:cNvPr>
          <p:cNvSpPr/>
          <p:nvPr/>
        </p:nvSpPr>
        <p:spPr bwMode="auto">
          <a:xfrm>
            <a:off x="173483" y="4926906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Financing Costs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FA05F-06E5-883C-9068-844F644C6D3E}"/>
              </a:ext>
            </a:extLst>
          </p:cNvPr>
          <p:cNvSpPr/>
          <p:nvPr/>
        </p:nvSpPr>
        <p:spPr bwMode="auto">
          <a:xfrm>
            <a:off x="173483" y="5505584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Taxes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5890F8-48BD-3FE7-D21E-18A50BBCFA2D}"/>
              </a:ext>
            </a:extLst>
          </p:cNvPr>
          <p:cNvSpPr/>
          <p:nvPr/>
        </p:nvSpPr>
        <p:spPr bwMode="auto">
          <a:xfrm>
            <a:off x="173483" y="6084265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Net Profit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98068-8EB0-23D0-C0FD-D68AF4D33199}"/>
              </a:ext>
            </a:extLst>
          </p:cNvPr>
          <p:cNvSpPr/>
          <p:nvPr/>
        </p:nvSpPr>
        <p:spPr bwMode="auto">
          <a:xfrm>
            <a:off x="2152310" y="203351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84F67-FF1B-142F-9370-27ED889309E8}"/>
              </a:ext>
            </a:extLst>
          </p:cNvPr>
          <p:cNvSpPr/>
          <p:nvPr/>
        </p:nvSpPr>
        <p:spPr bwMode="auto">
          <a:xfrm>
            <a:off x="3942232" y="203351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BB34E3-0E83-3FD6-EC95-EDF68F4B7147}"/>
              </a:ext>
            </a:extLst>
          </p:cNvPr>
          <p:cNvSpPr/>
          <p:nvPr/>
        </p:nvSpPr>
        <p:spPr bwMode="auto">
          <a:xfrm>
            <a:off x="5627472" y="203351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9935E-A7EF-9D2D-5DBA-BF949D85F3E5}"/>
              </a:ext>
            </a:extLst>
          </p:cNvPr>
          <p:cNvSpPr/>
          <p:nvPr/>
        </p:nvSpPr>
        <p:spPr bwMode="auto">
          <a:xfrm>
            <a:off x="2152310" y="260684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0F8948-B6FD-789D-4CBE-D128A7E916EA}"/>
              </a:ext>
            </a:extLst>
          </p:cNvPr>
          <p:cNvSpPr/>
          <p:nvPr/>
        </p:nvSpPr>
        <p:spPr bwMode="auto">
          <a:xfrm>
            <a:off x="3928295" y="260684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543BF-7D17-CAB8-974E-B4467ED6118E}"/>
              </a:ext>
            </a:extLst>
          </p:cNvPr>
          <p:cNvSpPr/>
          <p:nvPr/>
        </p:nvSpPr>
        <p:spPr bwMode="auto">
          <a:xfrm>
            <a:off x="5627472" y="260684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939F0E-017C-CE5E-1DA6-9B2835D485A5}"/>
              </a:ext>
            </a:extLst>
          </p:cNvPr>
          <p:cNvSpPr/>
          <p:nvPr/>
        </p:nvSpPr>
        <p:spPr bwMode="auto">
          <a:xfrm>
            <a:off x="2169532" y="3190872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DB9DF2-39AB-2B4D-F0BB-C08944CA9F09}"/>
              </a:ext>
            </a:extLst>
          </p:cNvPr>
          <p:cNvSpPr/>
          <p:nvPr/>
        </p:nvSpPr>
        <p:spPr bwMode="auto">
          <a:xfrm>
            <a:off x="3942232" y="3190872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B2D403-7954-8CDA-907A-F55B9F6087A3}"/>
              </a:ext>
            </a:extLst>
          </p:cNvPr>
          <p:cNvSpPr/>
          <p:nvPr/>
        </p:nvSpPr>
        <p:spPr bwMode="auto">
          <a:xfrm>
            <a:off x="5627472" y="3190872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2052C3-24F4-8081-1F0B-1BDAB4D9C873}"/>
              </a:ext>
            </a:extLst>
          </p:cNvPr>
          <p:cNvSpPr/>
          <p:nvPr/>
        </p:nvSpPr>
        <p:spPr bwMode="auto">
          <a:xfrm>
            <a:off x="2177283" y="376955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939553-2845-AD03-E594-3BD39AF94D8C}"/>
              </a:ext>
            </a:extLst>
          </p:cNvPr>
          <p:cNvSpPr/>
          <p:nvPr/>
        </p:nvSpPr>
        <p:spPr bwMode="auto">
          <a:xfrm>
            <a:off x="3942232" y="376955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B71EBB-4E10-7591-F960-D17B130187A2}"/>
              </a:ext>
            </a:extLst>
          </p:cNvPr>
          <p:cNvSpPr/>
          <p:nvPr/>
        </p:nvSpPr>
        <p:spPr bwMode="auto">
          <a:xfrm>
            <a:off x="5623783" y="376955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52D76E-CFE0-7263-E67B-FD4F15D684F7}"/>
              </a:ext>
            </a:extLst>
          </p:cNvPr>
          <p:cNvSpPr/>
          <p:nvPr/>
        </p:nvSpPr>
        <p:spPr bwMode="auto">
          <a:xfrm>
            <a:off x="2169532" y="4353579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1D1F56-B3B5-5A2E-A044-81D06A82F326}"/>
              </a:ext>
            </a:extLst>
          </p:cNvPr>
          <p:cNvSpPr/>
          <p:nvPr/>
        </p:nvSpPr>
        <p:spPr bwMode="auto">
          <a:xfrm>
            <a:off x="3942232" y="4353579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7CF108-44EA-D944-CA36-02EB3A890D6A}"/>
              </a:ext>
            </a:extLst>
          </p:cNvPr>
          <p:cNvSpPr/>
          <p:nvPr/>
        </p:nvSpPr>
        <p:spPr bwMode="auto">
          <a:xfrm>
            <a:off x="5627472" y="4353579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B75715-8384-3963-9BFE-4A21678B43A0}"/>
              </a:ext>
            </a:extLst>
          </p:cNvPr>
          <p:cNvSpPr/>
          <p:nvPr/>
        </p:nvSpPr>
        <p:spPr bwMode="auto">
          <a:xfrm>
            <a:off x="2177283" y="492690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BF1CDF-CBB4-5E98-7BCF-EA7A072E6FC6}"/>
              </a:ext>
            </a:extLst>
          </p:cNvPr>
          <p:cNvSpPr/>
          <p:nvPr/>
        </p:nvSpPr>
        <p:spPr bwMode="auto">
          <a:xfrm>
            <a:off x="3942232" y="492690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958996-0BE2-AFBE-0E92-C144E7E35844}"/>
              </a:ext>
            </a:extLst>
          </p:cNvPr>
          <p:cNvSpPr/>
          <p:nvPr/>
        </p:nvSpPr>
        <p:spPr bwMode="auto">
          <a:xfrm>
            <a:off x="5623783" y="492690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DCE506-3126-DDCA-1AD8-941F2B0A2523}"/>
              </a:ext>
            </a:extLst>
          </p:cNvPr>
          <p:cNvSpPr/>
          <p:nvPr/>
        </p:nvSpPr>
        <p:spPr bwMode="auto">
          <a:xfrm>
            <a:off x="2177283" y="550023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2B0AB1-3BCA-513A-9CCF-676A40245B9E}"/>
              </a:ext>
            </a:extLst>
          </p:cNvPr>
          <p:cNvSpPr/>
          <p:nvPr/>
        </p:nvSpPr>
        <p:spPr bwMode="auto">
          <a:xfrm>
            <a:off x="3942232" y="550023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55C041-C47B-2569-2A0B-1EBBB4F6A38C}"/>
              </a:ext>
            </a:extLst>
          </p:cNvPr>
          <p:cNvSpPr/>
          <p:nvPr/>
        </p:nvSpPr>
        <p:spPr bwMode="auto">
          <a:xfrm>
            <a:off x="5623783" y="550023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60F03E-6D00-448A-A927-18F99CF5D279}"/>
              </a:ext>
            </a:extLst>
          </p:cNvPr>
          <p:cNvSpPr/>
          <p:nvPr/>
        </p:nvSpPr>
        <p:spPr bwMode="auto">
          <a:xfrm>
            <a:off x="2152310" y="6084265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0E58AC-CB25-FD21-2B0F-FC9CC1C73B9C}"/>
              </a:ext>
            </a:extLst>
          </p:cNvPr>
          <p:cNvSpPr/>
          <p:nvPr/>
        </p:nvSpPr>
        <p:spPr bwMode="auto">
          <a:xfrm>
            <a:off x="3925010" y="6084265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5CC7D4-28D1-0C60-E3EA-458E9F8381D9}"/>
              </a:ext>
            </a:extLst>
          </p:cNvPr>
          <p:cNvSpPr/>
          <p:nvPr/>
        </p:nvSpPr>
        <p:spPr bwMode="auto">
          <a:xfrm>
            <a:off x="5610250" y="6084265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D0F7EBD-A8D8-29FB-478B-DBD4EED30A9E}"/>
              </a:ext>
            </a:extLst>
          </p:cNvPr>
          <p:cNvSpPr/>
          <p:nvPr/>
        </p:nvSpPr>
        <p:spPr>
          <a:xfrm rot="5400000">
            <a:off x="5176628" y="3657624"/>
            <a:ext cx="4784160" cy="156841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wordArtVert" rtlCol="0" anchor="t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CAED85-E4D4-7FA7-0D14-E4393D4E710C}"/>
              </a:ext>
            </a:extLst>
          </p:cNvPr>
          <p:cNvSpPr/>
          <p:nvPr/>
        </p:nvSpPr>
        <p:spPr bwMode="auto">
          <a:xfrm>
            <a:off x="286602" y="744704"/>
            <a:ext cx="6945883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Profit and Loss Statement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F62B-F3D0-EF0F-0490-39B01A98540C}"/>
              </a:ext>
            </a:extLst>
          </p:cNvPr>
          <p:cNvSpPr/>
          <p:nvPr/>
        </p:nvSpPr>
        <p:spPr bwMode="auto">
          <a:xfrm>
            <a:off x="7647129" y="744704"/>
            <a:ext cx="4188311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Key Highlights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FE20D6-D177-92EC-EFF0-7075C0782415}"/>
              </a:ext>
            </a:extLst>
          </p:cNvPr>
          <p:cNvGrpSpPr/>
          <p:nvPr/>
        </p:nvGrpSpPr>
        <p:grpSpPr>
          <a:xfrm>
            <a:off x="7944074" y="1557972"/>
            <a:ext cx="3891365" cy="871329"/>
            <a:chOff x="7944074" y="1557972"/>
            <a:chExt cx="3891365" cy="87132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2BA340-7CB0-22FF-FD44-74CA06002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4074" y="1557972"/>
              <a:ext cx="831273" cy="831273"/>
            </a:xfrm>
            <a:prstGeom prst="ellipse">
              <a:avLst/>
            </a:prstGeom>
            <a:noFill/>
            <a:ln w="28575" cap="flat" cmpd="sng" algn="ctr">
              <a:solidFill>
                <a:srgbClr val="021F43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5D70A1-40C4-1E0D-382B-2D2000765FB0}"/>
                </a:ext>
              </a:extLst>
            </p:cNvPr>
            <p:cNvSpPr/>
            <p:nvPr/>
          </p:nvSpPr>
          <p:spPr bwMode="auto">
            <a:xfrm>
              <a:off x="9038968" y="1565448"/>
              <a:ext cx="2796471" cy="86385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Revenue Growth Rate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D1C4B4-0516-3F5D-7A35-C62DCC80EB39}"/>
              </a:ext>
            </a:extLst>
          </p:cNvPr>
          <p:cNvGrpSpPr/>
          <p:nvPr/>
        </p:nvGrpSpPr>
        <p:grpSpPr>
          <a:xfrm>
            <a:off x="7944074" y="2993112"/>
            <a:ext cx="3891365" cy="863853"/>
            <a:chOff x="7944074" y="2906692"/>
            <a:chExt cx="3891365" cy="86385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A4099EA-8537-4A72-593F-3B1FFC1FF8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4074" y="2922982"/>
              <a:ext cx="831273" cy="831273"/>
            </a:xfrm>
            <a:prstGeom prst="ellipse">
              <a:avLst/>
            </a:prstGeom>
            <a:noFill/>
            <a:ln w="28575" cap="flat" cmpd="sng" algn="ctr">
              <a:solidFill>
                <a:srgbClr val="021F43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9CCB73-9E44-EA8D-9A25-732113A1D271}"/>
                </a:ext>
              </a:extLst>
            </p:cNvPr>
            <p:cNvSpPr/>
            <p:nvPr/>
          </p:nvSpPr>
          <p:spPr bwMode="auto">
            <a:xfrm>
              <a:off x="9038968" y="2906692"/>
              <a:ext cx="2796471" cy="86385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Net Profit Margin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6AD872-681A-12C9-4421-52D310A66689}"/>
              </a:ext>
            </a:extLst>
          </p:cNvPr>
          <p:cNvGrpSpPr/>
          <p:nvPr/>
        </p:nvGrpSpPr>
        <p:grpSpPr>
          <a:xfrm>
            <a:off x="7944074" y="4444542"/>
            <a:ext cx="3891365" cy="863853"/>
            <a:chOff x="7944074" y="4193075"/>
            <a:chExt cx="3891365" cy="86385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0DF49A6-A3A1-E40C-FB60-3331E94BA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4074" y="4209365"/>
              <a:ext cx="831273" cy="831273"/>
            </a:xfrm>
            <a:prstGeom prst="ellipse">
              <a:avLst/>
            </a:prstGeom>
            <a:noFill/>
            <a:ln w="28575" cap="flat" cmpd="sng" algn="ctr">
              <a:solidFill>
                <a:srgbClr val="021F43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E86FD2B-FEEC-6157-8DF3-863A82433757}"/>
                </a:ext>
              </a:extLst>
            </p:cNvPr>
            <p:cNvSpPr/>
            <p:nvPr/>
          </p:nvSpPr>
          <p:spPr bwMode="auto">
            <a:xfrm>
              <a:off x="9038968" y="4193075"/>
              <a:ext cx="2796471" cy="86385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EBITDA Margin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A1F8EA-CDCC-D748-9767-3AB3F92CD55A}"/>
              </a:ext>
            </a:extLst>
          </p:cNvPr>
          <p:cNvGrpSpPr/>
          <p:nvPr/>
        </p:nvGrpSpPr>
        <p:grpSpPr>
          <a:xfrm>
            <a:off x="7944074" y="5895972"/>
            <a:ext cx="3891365" cy="863853"/>
            <a:chOff x="7944074" y="5895972"/>
            <a:chExt cx="3891365" cy="86385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85655CA-A4F2-8014-616D-2B03F9B92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4074" y="5912262"/>
              <a:ext cx="831273" cy="831273"/>
            </a:xfrm>
            <a:prstGeom prst="ellipse">
              <a:avLst/>
            </a:prstGeom>
            <a:noFill/>
            <a:ln w="28575" cap="flat" cmpd="sng" algn="ctr">
              <a:solidFill>
                <a:srgbClr val="021F43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C5E8AF-1E1C-0FF6-1D35-BF1BE632264D}"/>
                </a:ext>
              </a:extLst>
            </p:cNvPr>
            <p:cNvSpPr/>
            <p:nvPr/>
          </p:nvSpPr>
          <p:spPr bwMode="auto">
            <a:xfrm>
              <a:off x="9038968" y="5895972"/>
              <a:ext cx="2796471" cy="86385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Operating Costs as a % of Revenues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1DC42C9-C6D0-933A-2E07-63658E79A119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5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799BFBC-CAE6-9F67-BEB9-D0949FDFD5BC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Company SWOT Analysis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ShapeNameChangedByPowerUser1">
            <a:extLst>
              <a:ext uri="{FF2B5EF4-FFF2-40B4-BE49-F238E27FC236}">
                <a16:creationId xmlns:a16="http://schemas.microsoft.com/office/drawing/2014/main" id="{899BF7C1-E5F9-234C-756B-63A364B17858}"/>
              </a:ext>
            </a:extLst>
          </p:cNvPr>
          <p:cNvSpPr/>
          <p:nvPr/>
        </p:nvSpPr>
        <p:spPr>
          <a:xfrm>
            <a:off x="1573545" y="1632989"/>
            <a:ext cx="4680000" cy="214359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Strength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hapeNameChangedByPowerUser2">
            <a:extLst>
              <a:ext uri="{FF2B5EF4-FFF2-40B4-BE49-F238E27FC236}">
                <a16:creationId xmlns:a16="http://schemas.microsoft.com/office/drawing/2014/main" id="{9B2AC249-64D8-1BA3-0CFE-9DEB81457C2D}"/>
              </a:ext>
            </a:extLst>
          </p:cNvPr>
          <p:cNvSpPr/>
          <p:nvPr/>
        </p:nvSpPr>
        <p:spPr>
          <a:xfrm>
            <a:off x="6253543" y="1632989"/>
            <a:ext cx="4680000" cy="214359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Weakness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ShapeNameChangedByPowerUser1">
            <a:extLst>
              <a:ext uri="{FF2B5EF4-FFF2-40B4-BE49-F238E27FC236}">
                <a16:creationId xmlns:a16="http://schemas.microsoft.com/office/drawing/2014/main" id="{F18F6832-224A-B5B4-2424-6A7CA5653F89}"/>
              </a:ext>
            </a:extLst>
          </p:cNvPr>
          <p:cNvSpPr/>
          <p:nvPr/>
        </p:nvSpPr>
        <p:spPr>
          <a:xfrm>
            <a:off x="1573548" y="3776583"/>
            <a:ext cx="4680000" cy="214359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ShapeNameChangedByPowerUser2">
            <a:extLst>
              <a:ext uri="{FF2B5EF4-FFF2-40B4-BE49-F238E27FC236}">
                <a16:creationId xmlns:a16="http://schemas.microsoft.com/office/drawing/2014/main" id="{30A86B6E-1D9A-52A9-F2BF-870BD434C4BC}"/>
              </a:ext>
            </a:extLst>
          </p:cNvPr>
          <p:cNvSpPr/>
          <p:nvPr/>
        </p:nvSpPr>
        <p:spPr>
          <a:xfrm>
            <a:off x="6253543" y="3776583"/>
            <a:ext cx="4680000" cy="214359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Threats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ShapeNameChangedByPowerUser2">
            <a:extLst>
              <a:ext uri="{FF2B5EF4-FFF2-40B4-BE49-F238E27FC236}">
                <a16:creationId xmlns:a16="http://schemas.microsoft.com/office/drawing/2014/main" id="{AFEBD840-900D-33F7-C5BD-A73E9AC1C8B0}"/>
              </a:ext>
            </a:extLst>
          </p:cNvPr>
          <p:cNvSpPr/>
          <p:nvPr/>
        </p:nvSpPr>
        <p:spPr>
          <a:xfrm>
            <a:off x="1573543" y="1158233"/>
            <a:ext cx="4680000" cy="474757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Helpful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ShapeNameChangedByPowerUser2">
            <a:extLst>
              <a:ext uri="{FF2B5EF4-FFF2-40B4-BE49-F238E27FC236}">
                <a16:creationId xmlns:a16="http://schemas.microsoft.com/office/drawing/2014/main" id="{82D32C40-DEB8-12B5-5B05-CC4D4346BEB0}"/>
              </a:ext>
            </a:extLst>
          </p:cNvPr>
          <p:cNvSpPr/>
          <p:nvPr/>
        </p:nvSpPr>
        <p:spPr>
          <a:xfrm>
            <a:off x="6253543" y="1158233"/>
            <a:ext cx="4680000" cy="474757"/>
          </a:xfrm>
          <a:prstGeom prst="rect">
            <a:avLst/>
          </a:prstGeom>
          <a:solidFill>
            <a:srgbClr val="0B5A37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Harmful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ShapeNameChangedByPowerUser1">
            <a:extLst>
              <a:ext uri="{FF2B5EF4-FFF2-40B4-BE49-F238E27FC236}">
                <a16:creationId xmlns:a16="http://schemas.microsoft.com/office/drawing/2014/main" id="{BB824CC7-DBA4-C0EB-91A5-D8591DFA6290}"/>
              </a:ext>
            </a:extLst>
          </p:cNvPr>
          <p:cNvSpPr/>
          <p:nvPr/>
        </p:nvSpPr>
        <p:spPr>
          <a:xfrm>
            <a:off x="1104646" y="1632989"/>
            <a:ext cx="468898" cy="2143592"/>
          </a:xfrm>
          <a:prstGeom prst="rect">
            <a:avLst/>
          </a:prstGeom>
          <a:solidFill>
            <a:srgbClr val="89008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Internal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hapeNameChangedByPowerUser1">
            <a:extLst>
              <a:ext uri="{FF2B5EF4-FFF2-40B4-BE49-F238E27FC236}">
                <a16:creationId xmlns:a16="http://schemas.microsoft.com/office/drawing/2014/main" id="{237AFB3C-1685-EA09-416A-B75553890FBC}"/>
              </a:ext>
            </a:extLst>
          </p:cNvPr>
          <p:cNvSpPr/>
          <p:nvPr/>
        </p:nvSpPr>
        <p:spPr>
          <a:xfrm>
            <a:off x="1104648" y="3776583"/>
            <a:ext cx="468898" cy="2143592"/>
          </a:xfrm>
          <a:prstGeom prst="rect">
            <a:avLst/>
          </a:prstGeom>
          <a:solidFill>
            <a:srgbClr val="C8BB7E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External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ShapeNameChangedByPowerUser1">
            <a:extLst>
              <a:ext uri="{FF2B5EF4-FFF2-40B4-BE49-F238E27FC236}">
                <a16:creationId xmlns:a16="http://schemas.microsoft.com/office/drawing/2014/main" id="{E46D90BA-BB0F-D0CF-333A-0612FF878CE4}"/>
              </a:ext>
            </a:extLst>
          </p:cNvPr>
          <p:cNvSpPr>
            <a:spLocks/>
          </p:cNvSpPr>
          <p:nvPr/>
        </p:nvSpPr>
        <p:spPr>
          <a:xfrm>
            <a:off x="5249134" y="3253807"/>
            <a:ext cx="2008808" cy="1030612"/>
          </a:xfrm>
          <a:prstGeom prst="diamond">
            <a:avLst/>
          </a:prstGeom>
          <a:solidFill>
            <a:srgbClr val="021F4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SWOT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57A79-EBFF-4092-1FD7-275023384094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3227E37-10B1-C0FE-9E1A-1EB31AE398D1}"/>
              </a:ext>
            </a:extLst>
          </p:cNvPr>
          <p:cNvSpPr txBox="1">
            <a:spLocks/>
          </p:cNvSpPr>
          <p:nvPr/>
        </p:nvSpPr>
        <p:spPr bwMode="auto">
          <a:xfrm>
            <a:off x="242982" y="127041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Expansion Plan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1049A-1A84-316D-F915-E467322C0CB1}"/>
              </a:ext>
            </a:extLst>
          </p:cNvPr>
          <p:cNvSpPr/>
          <p:nvPr/>
        </p:nvSpPr>
        <p:spPr>
          <a:xfrm>
            <a:off x="242982" y="923803"/>
            <a:ext cx="4918685" cy="415636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Company Objectives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E5AE7-723A-DC03-96B7-1E43D13E56B4}"/>
              </a:ext>
            </a:extLst>
          </p:cNvPr>
          <p:cNvGrpSpPr/>
          <p:nvPr/>
        </p:nvGrpSpPr>
        <p:grpSpPr>
          <a:xfrm>
            <a:off x="242209" y="1596098"/>
            <a:ext cx="4918685" cy="926768"/>
            <a:chOff x="242982" y="1898319"/>
            <a:chExt cx="4918685" cy="926768"/>
          </a:xfrm>
        </p:grpSpPr>
        <p:sp>
          <p:nvSpPr>
            <p:cNvPr id="5" name="POWER_USER_SHAPE_ICON_STYLE_5">
              <a:extLst>
                <a:ext uri="{FF2B5EF4-FFF2-40B4-BE49-F238E27FC236}">
                  <a16:creationId xmlns:a16="http://schemas.microsoft.com/office/drawing/2014/main" id="{F44FF405-5E29-AD32-9CFA-77357B7EE944}"/>
                </a:ext>
              </a:extLst>
            </p:cNvPr>
            <p:cNvSpPr/>
            <p:nvPr/>
          </p:nvSpPr>
          <p:spPr>
            <a:xfrm>
              <a:off x="242982" y="2049429"/>
              <a:ext cx="624548" cy="624548"/>
            </a:xfrm>
            <a:prstGeom prst="ellipse">
              <a:avLst/>
            </a:prstGeom>
            <a:noFill/>
            <a:ln w="28575" cap="flat" cmpd="sng" algn="ctr">
              <a:solidFill>
                <a:srgbClr val="890089"/>
              </a:solidFill>
              <a:prstDash val="sys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3594CD-C189-93F0-7CAF-CC8FE4ADBCD2}"/>
                </a:ext>
              </a:extLst>
            </p:cNvPr>
            <p:cNvSpPr/>
            <p:nvPr/>
          </p:nvSpPr>
          <p:spPr bwMode="auto">
            <a:xfrm>
              <a:off x="931053" y="1898319"/>
              <a:ext cx="4230614" cy="92676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Objective 1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B14DEF-07CA-7978-92BE-69ADC74FC45D}"/>
              </a:ext>
            </a:extLst>
          </p:cNvPr>
          <p:cNvGrpSpPr/>
          <p:nvPr/>
        </p:nvGrpSpPr>
        <p:grpSpPr>
          <a:xfrm>
            <a:off x="182900" y="3400055"/>
            <a:ext cx="4918685" cy="926768"/>
            <a:chOff x="242982" y="1898319"/>
            <a:chExt cx="4918685" cy="926768"/>
          </a:xfrm>
        </p:grpSpPr>
        <p:sp>
          <p:nvSpPr>
            <p:cNvPr id="8" name="POWER_USER_SHAPE_ICON_STYLE_5">
              <a:extLst>
                <a:ext uri="{FF2B5EF4-FFF2-40B4-BE49-F238E27FC236}">
                  <a16:creationId xmlns:a16="http://schemas.microsoft.com/office/drawing/2014/main" id="{1BC90ECD-BEDF-7CBC-1F9C-1A9D2EECA964}"/>
                </a:ext>
              </a:extLst>
            </p:cNvPr>
            <p:cNvSpPr/>
            <p:nvPr/>
          </p:nvSpPr>
          <p:spPr>
            <a:xfrm>
              <a:off x="242982" y="2049429"/>
              <a:ext cx="624548" cy="624548"/>
            </a:xfrm>
            <a:prstGeom prst="ellipse">
              <a:avLst/>
            </a:prstGeom>
            <a:noFill/>
            <a:ln w="28575" cap="flat" cmpd="sng" algn="ctr">
              <a:solidFill>
                <a:srgbClr val="890089"/>
              </a:solidFill>
              <a:prstDash val="sys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E5DA87-3FB2-65B4-8C55-4721031194AE}"/>
                </a:ext>
              </a:extLst>
            </p:cNvPr>
            <p:cNvSpPr/>
            <p:nvPr/>
          </p:nvSpPr>
          <p:spPr bwMode="auto">
            <a:xfrm>
              <a:off x="931053" y="1898319"/>
              <a:ext cx="4230614" cy="92676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Objective 2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68B2C3-D123-4118-DED8-3E3A743F348E}"/>
              </a:ext>
            </a:extLst>
          </p:cNvPr>
          <p:cNvGrpSpPr/>
          <p:nvPr/>
        </p:nvGrpSpPr>
        <p:grpSpPr>
          <a:xfrm>
            <a:off x="281395" y="5261902"/>
            <a:ext cx="4918685" cy="926768"/>
            <a:chOff x="242982" y="1898319"/>
            <a:chExt cx="4918685" cy="926768"/>
          </a:xfrm>
        </p:grpSpPr>
        <p:sp>
          <p:nvSpPr>
            <p:cNvPr id="11" name="POWER_USER_SHAPE_ICON_STYLE_5">
              <a:extLst>
                <a:ext uri="{FF2B5EF4-FFF2-40B4-BE49-F238E27FC236}">
                  <a16:creationId xmlns:a16="http://schemas.microsoft.com/office/drawing/2014/main" id="{F0E41760-005E-DA96-FAF8-D16FDDAABD42}"/>
                </a:ext>
              </a:extLst>
            </p:cNvPr>
            <p:cNvSpPr/>
            <p:nvPr/>
          </p:nvSpPr>
          <p:spPr>
            <a:xfrm>
              <a:off x="242982" y="2049429"/>
              <a:ext cx="624548" cy="624548"/>
            </a:xfrm>
            <a:prstGeom prst="ellipse">
              <a:avLst/>
            </a:prstGeom>
            <a:noFill/>
            <a:ln w="28575" cap="flat" cmpd="sng" algn="ctr">
              <a:solidFill>
                <a:srgbClr val="890089"/>
              </a:solidFill>
              <a:prstDash val="sys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BD9E0F-EAA2-761C-60DA-61916C825D03}"/>
                </a:ext>
              </a:extLst>
            </p:cNvPr>
            <p:cNvSpPr/>
            <p:nvPr/>
          </p:nvSpPr>
          <p:spPr bwMode="auto">
            <a:xfrm>
              <a:off x="931053" y="1898319"/>
              <a:ext cx="4230614" cy="92676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Objective 3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Description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E93FA4-3E3C-75DA-1B80-6A82DAC71E79}"/>
              </a:ext>
            </a:extLst>
          </p:cNvPr>
          <p:cNvSpPr/>
          <p:nvPr/>
        </p:nvSpPr>
        <p:spPr>
          <a:xfrm>
            <a:off x="5401836" y="923803"/>
            <a:ext cx="6433604" cy="415636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Planned Activities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711E99-F2D2-3000-545F-71DD014B57E8}"/>
              </a:ext>
            </a:extLst>
          </p:cNvPr>
          <p:cNvGrpSpPr/>
          <p:nvPr/>
        </p:nvGrpSpPr>
        <p:grpSpPr>
          <a:xfrm>
            <a:off x="5621822" y="1576712"/>
            <a:ext cx="1727290" cy="393677"/>
            <a:chOff x="5621822" y="1576712"/>
            <a:chExt cx="1727290" cy="393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125D5-CCDC-1A0E-FA46-CF9BA3B28EA7}"/>
                </a:ext>
              </a:extLst>
            </p:cNvPr>
            <p:cNvSpPr/>
            <p:nvPr/>
          </p:nvSpPr>
          <p:spPr>
            <a:xfrm>
              <a:off x="6063208" y="1576712"/>
              <a:ext cx="1222984" cy="28415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Commercial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DC38F-9D45-97F4-F8CA-4F513DE3FCF8}"/>
                </a:ext>
              </a:extLst>
            </p:cNvPr>
            <p:cNvCxnSpPr/>
            <p:nvPr/>
          </p:nvCxnSpPr>
          <p:spPr>
            <a:xfrm>
              <a:off x="5621822" y="1970389"/>
              <a:ext cx="1727290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C26D87-7AE8-9EC2-BEF1-09B1EA5C725A}"/>
              </a:ext>
            </a:extLst>
          </p:cNvPr>
          <p:cNvGrpSpPr/>
          <p:nvPr/>
        </p:nvGrpSpPr>
        <p:grpSpPr>
          <a:xfrm>
            <a:off x="7922161" y="1576712"/>
            <a:ext cx="1727290" cy="393677"/>
            <a:chOff x="7854476" y="1576712"/>
            <a:chExt cx="1727290" cy="3936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2B244E-81E6-0346-A11C-7F273A869992}"/>
                </a:ext>
              </a:extLst>
            </p:cNvPr>
            <p:cNvSpPr/>
            <p:nvPr/>
          </p:nvSpPr>
          <p:spPr>
            <a:xfrm>
              <a:off x="8295862" y="1576712"/>
              <a:ext cx="1222984" cy="28415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Operational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5E6EDF-F174-06CB-F10B-D04B81074653}"/>
                </a:ext>
              </a:extLst>
            </p:cNvPr>
            <p:cNvCxnSpPr/>
            <p:nvPr/>
          </p:nvCxnSpPr>
          <p:spPr>
            <a:xfrm>
              <a:off x="7854476" y="1970389"/>
              <a:ext cx="1727290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7EA7CF-35B1-0638-D5D5-C9EE4F81E19F}"/>
              </a:ext>
            </a:extLst>
          </p:cNvPr>
          <p:cNvGrpSpPr/>
          <p:nvPr/>
        </p:nvGrpSpPr>
        <p:grpSpPr>
          <a:xfrm>
            <a:off x="10222501" y="1576711"/>
            <a:ext cx="1727290" cy="393678"/>
            <a:chOff x="10222501" y="1576711"/>
            <a:chExt cx="1727290" cy="3936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9D85E-7556-0637-2C3D-4B7176791377}"/>
                </a:ext>
              </a:extLst>
            </p:cNvPr>
            <p:cNvSpPr/>
            <p:nvPr/>
          </p:nvSpPr>
          <p:spPr>
            <a:xfrm>
              <a:off x="10567200" y="1576711"/>
              <a:ext cx="1319671" cy="309223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Organizational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E180E4-CDDB-B047-780D-4A9B3498A432}"/>
                </a:ext>
              </a:extLst>
            </p:cNvPr>
            <p:cNvCxnSpPr/>
            <p:nvPr/>
          </p:nvCxnSpPr>
          <p:spPr>
            <a:xfrm>
              <a:off x="10222501" y="1970389"/>
              <a:ext cx="1727290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5E5956-45D6-A66D-2E5F-16D298DA8C46}"/>
              </a:ext>
            </a:extLst>
          </p:cNvPr>
          <p:cNvSpPr txBox="1"/>
          <p:nvPr/>
        </p:nvSpPr>
        <p:spPr>
          <a:xfrm>
            <a:off x="5551787" y="2116969"/>
            <a:ext cx="1834205" cy="407170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DD265-9C6C-7E98-97BC-9A2E2525FDB9}"/>
              </a:ext>
            </a:extLst>
          </p:cNvPr>
          <p:cNvSpPr txBox="1"/>
          <p:nvPr/>
        </p:nvSpPr>
        <p:spPr>
          <a:xfrm>
            <a:off x="7929609" y="2116969"/>
            <a:ext cx="1834205" cy="407170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E7DA2-2A5D-1130-3BB2-F7B991D07828}"/>
              </a:ext>
            </a:extLst>
          </p:cNvPr>
          <p:cNvSpPr txBox="1"/>
          <p:nvPr/>
        </p:nvSpPr>
        <p:spPr>
          <a:xfrm>
            <a:off x="10174895" y="2116969"/>
            <a:ext cx="1834205" cy="407170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3D64B29-0136-DC6D-DEB2-C420F8D33284}"/>
              </a:ext>
            </a:extLst>
          </p:cNvPr>
          <p:cNvSpPr/>
          <p:nvPr/>
        </p:nvSpPr>
        <p:spPr>
          <a:xfrm rot="5400000">
            <a:off x="2908877" y="3479877"/>
            <a:ext cx="4784160" cy="142583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wordArtVert" rtlCol="0" anchor="t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Handshake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26BEFBC-E3F6-919A-88A4-239D5CD9AA5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621822" y="1574970"/>
            <a:ext cx="408623" cy="306467"/>
            <a:chOff x="16" y="70"/>
            <a:chExt cx="460" cy="345"/>
          </a:xfrm>
          <a:solidFill>
            <a:srgbClr val="002060"/>
          </a:solidFill>
        </p:grpSpPr>
        <p:sp>
          <p:nvSpPr>
            <p:cNvPr id="28" name="Handshake6">
              <a:extLst>
                <a:ext uri="{FF2B5EF4-FFF2-40B4-BE49-F238E27FC236}">
                  <a16:creationId xmlns:a16="http://schemas.microsoft.com/office/drawing/2014/main" id="{B7260574-4D10-5A04-14A5-2AAA12A3A0F8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4" y="274"/>
              <a:ext cx="58" cy="58"/>
            </a:xfrm>
            <a:custGeom>
              <a:avLst/>
              <a:gdLst>
                <a:gd name="T0" fmla="*/ 139 w 155"/>
                <a:gd name="T1" fmla="*/ 139 h 155"/>
                <a:gd name="T2" fmla="*/ 80 w 155"/>
                <a:gd name="T3" fmla="*/ 139 h 155"/>
                <a:gd name="T4" fmla="*/ 16 w 155"/>
                <a:gd name="T5" fmla="*/ 76 h 155"/>
                <a:gd name="T6" fmla="*/ 16 w 155"/>
                <a:gd name="T7" fmla="*/ 17 h 155"/>
                <a:gd name="T8" fmla="*/ 16 w 155"/>
                <a:gd name="T9" fmla="*/ 17 h 155"/>
                <a:gd name="T10" fmla="*/ 75 w 155"/>
                <a:gd name="T11" fmla="*/ 17 h 155"/>
                <a:gd name="T12" fmla="*/ 139 w 155"/>
                <a:gd name="T13" fmla="*/ 80 h 155"/>
                <a:gd name="T14" fmla="*/ 139 w 155"/>
                <a:gd name="T15" fmla="*/ 1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5">
                  <a:moveTo>
                    <a:pt x="139" y="139"/>
                  </a:moveTo>
                  <a:cubicBezTo>
                    <a:pt x="122" y="155"/>
                    <a:pt x="96" y="155"/>
                    <a:pt x="80" y="139"/>
                  </a:cubicBezTo>
                  <a:lnTo>
                    <a:pt x="16" y="76"/>
                  </a:lnTo>
                  <a:cubicBezTo>
                    <a:pt x="0" y="59"/>
                    <a:pt x="0" y="33"/>
                    <a:pt x="16" y="17"/>
                  </a:cubicBezTo>
                  <a:lnTo>
                    <a:pt x="16" y="17"/>
                  </a:lnTo>
                  <a:cubicBezTo>
                    <a:pt x="33" y="0"/>
                    <a:pt x="59" y="0"/>
                    <a:pt x="75" y="17"/>
                  </a:cubicBezTo>
                  <a:lnTo>
                    <a:pt x="139" y="80"/>
                  </a:lnTo>
                  <a:cubicBezTo>
                    <a:pt x="155" y="96"/>
                    <a:pt x="155" y="123"/>
                    <a:pt x="139" y="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andshake6">
              <a:extLst>
                <a:ext uri="{FF2B5EF4-FFF2-40B4-BE49-F238E27FC236}">
                  <a16:creationId xmlns:a16="http://schemas.microsoft.com/office/drawing/2014/main" id="{622AE7F3-0000-80F1-C962-1FF6C2574E6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63" y="289"/>
              <a:ext cx="71" cy="71"/>
            </a:xfrm>
            <a:custGeom>
              <a:avLst/>
              <a:gdLst>
                <a:gd name="T0" fmla="*/ 173 w 189"/>
                <a:gd name="T1" fmla="*/ 172 h 189"/>
                <a:gd name="T2" fmla="*/ 110 w 189"/>
                <a:gd name="T3" fmla="*/ 168 h 189"/>
                <a:gd name="T4" fmla="*/ 21 w 189"/>
                <a:gd name="T5" fmla="*/ 79 h 189"/>
                <a:gd name="T6" fmla="*/ 17 w 189"/>
                <a:gd name="T7" fmla="*/ 16 h 189"/>
                <a:gd name="T8" fmla="*/ 17 w 189"/>
                <a:gd name="T9" fmla="*/ 16 h 189"/>
                <a:gd name="T10" fmla="*/ 80 w 189"/>
                <a:gd name="T11" fmla="*/ 20 h 189"/>
                <a:gd name="T12" fmla="*/ 169 w 189"/>
                <a:gd name="T13" fmla="*/ 109 h 189"/>
                <a:gd name="T14" fmla="*/ 173 w 189"/>
                <a:gd name="T15" fmla="*/ 17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9">
                  <a:moveTo>
                    <a:pt x="173" y="172"/>
                  </a:moveTo>
                  <a:cubicBezTo>
                    <a:pt x="157" y="189"/>
                    <a:pt x="129" y="187"/>
                    <a:pt x="110" y="168"/>
                  </a:cubicBezTo>
                  <a:lnTo>
                    <a:pt x="21" y="79"/>
                  </a:lnTo>
                  <a:cubicBezTo>
                    <a:pt x="2" y="61"/>
                    <a:pt x="0" y="32"/>
                    <a:pt x="17" y="16"/>
                  </a:cubicBezTo>
                  <a:lnTo>
                    <a:pt x="17" y="16"/>
                  </a:lnTo>
                  <a:cubicBezTo>
                    <a:pt x="33" y="0"/>
                    <a:pt x="61" y="2"/>
                    <a:pt x="80" y="20"/>
                  </a:cubicBezTo>
                  <a:lnTo>
                    <a:pt x="169" y="109"/>
                  </a:lnTo>
                  <a:cubicBezTo>
                    <a:pt x="188" y="128"/>
                    <a:pt x="189" y="156"/>
                    <a:pt x="173" y="1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andshake6">
              <a:extLst>
                <a:ext uri="{FF2B5EF4-FFF2-40B4-BE49-F238E27FC236}">
                  <a16:creationId xmlns:a16="http://schemas.microsoft.com/office/drawing/2014/main" id="{577AA741-06C1-30E5-9C01-07181C524989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1" y="321"/>
              <a:ext cx="66" cy="66"/>
            </a:xfrm>
            <a:custGeom>
              <a:avLst/>
              <a:gdLst>
                <a:gd name="T0" fmla="*/ 160 w 176"/>
                <a:gd name="T1" fmla="*/ 160 h 176"/>
                <a:gd name="T2" fmla="*/ 97 w 176"/>
                <a:gd name="T3" fmla="*/ 156 h 176"/>
                <a:gd name="T4" fmla="*/ 20 w 176"/>
                <a:gd name="T5" fmla="*/ 79 h 176"/>
                <a:gd name="T6" fmla="*/ 16 w 176"/>
                <a:gd name="T7" fmla="*/ 16 h 176"/>
                <a:gd name="T8" fmla="*/ 16 w 176"/>
                <a:gd name="T9" fmla="*/ 16 h 176"/>
                <a:gd name="T10" fmla="*/ 79 w 176"/>
                <a:gd name="T11" fmla="*/ 20 h 176"/>
                <a:gd name="T12" fmla="*/ 156 w 176"/>
                <a:gd name="T13" fmla="*/ 97 h 176"/>
                <a:gd name="T14" fmla="*/ 160 w 176"/>
                <a:gd name="T15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6">
                  <a:moveTo>
                    <a:pt x="160" y="160"/>
                  </a:moveTo>
                  <a:cubicBezTo>
                    <a:pt x="143" y="176"/>
                    <a:pt x="115" y="174"/>
                    <a:pt x="97" y="156"/>
                  </a:cubicBezTo>
                  <a:lnTo>
                    <a:pt x="20" y="79"/>
                  </a:lnTo>
                  <a:cubicBezTo>
                    <a:pt x="2" y="61"/>
                    <a:pt x="0" y="33"/>
                    <a:pt x="16" y="16"/>
                  </a:cubicBezTo>
                  <a:lnTo>
                    <a:pt x="16" y="16"/>
                  </a:lnTo>
                  <a:cubicBezTo>
                    <a:pt x="32" y="0"/>
                    <a:pt x="61" y="2"/>
                    <a:pt x="79" y="20"/>
                  </a:cubicBezTo>
                  <a:lnTo>
                    <a:pt x="156" y="97"/>
                  </a:lnTo>
                  <a:cubicBezTo>
                    <a:pt x="174" y="115"/>
                    <a:pt x="176" y="144"/>
                    <a:pt x="160" y="1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Handshake6">
              <a:extLst>
                <a:ext uri="{FF2B5EF4-FFF2-40B4-BE49-F238E27FC236}">
                  <a16:creationId xmlns:a16="http://schemas.microsoft.com/office/drawing/2014/main" id="{424D541D-0709-595C-ABE0-31C053B471B4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9" y="357"/>
              <a:ext cx="1" cy="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2"/>
                  </a:ln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Handshake6">
              <a:extLst>
                <a:ext uri="{FF2B5EF4-FFF2-40B4-BE49-F238E27FC236}">
                  <a16:creationId xmlns:a16="http://schemas.microsoft.com/office/drawing/2014/main" id="{DE48E09A-DAC6-3E70-C240-46030413178D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29" y="364"/>
              <a:ext cx="50" cy="51"/>
            </a:xfrm>
            <a:custGeom>
              <a:avLst/>
              <a:gdLst>
                <a:gd name="T0" fmla="*/ 118 w 134"/>
                <a:gd name="T1" fmla="*/ 118 h 135"/>
                <a:gd name="T2" fmla="*/ 55 w 134"/>
                <a:gd name="T3" fmla="*/ 114 h 135"/>
                <a:gd name="T4" fmla="*/ 20 w 134"/>
                <a:gd name="T5" fmla="*/ 79 h 135"/>
                <a:gd name="T6" fmla="*/ 16 w 134"/>
                <a:gd name="T7" fmla="*/ 16 h 135"/>
                <a:gd name="T8" fmla="*/ 16 w 134"/>
                <a:gd name="T9" fmla="*/ 16 h 135"/>
                <a:gd name="T10" fmla="*/ 79 w 134"/>
                <a:gd name="T11" fmla="*/ 20 h 135"/>
                <a:gd name="T12" fmla="*/ 114 w 134"/>
                <a:gd name="T13" fmla="*/ 55 h 135"/>
                <a:gd name="T14" fmla="*/ 118 w 134"/>
                <a:gd name="T15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5">
                  <a:moveTo>
                    <a:pt x="118" y="118"/>
                  </a:moveTo>
                  <a:cubicBezTo>
                    <a:pt x="102" y="135"/>
                    <a:pt x="74" y="133"/>
                    <a:pt x="55" y="114"/>
                  </a:cubicBezTo>
                  <a:lnTo>
                    <a:pt x="20" y="79"/>
                  </a:lnTo>
                  <a:cubicBezTo>
                    <a:pt x="1" y="61"/>
                    <a:pt x="0" y="32"/>
                    <a:pt x="16" y="16"/>
                  </a:cubicBezTo>
                  <a:lnTo>
                    <a:pt x="16" y="16"/>
                  </a:lnTo>
                  <a:cubicBezTo>
                    <a:pt x="32" y="0"/>
                    <a:pt x="60" y="2"/>
                    <a:pt x="79" y="20"/>
                  </a:cubicBezTo>
                  <a:lnTo>
                    <a:pt x="114" y="55"/>
                  </a:lnTo>
                  <a:cubicBezTo>
                    <a:pt x="133" y="74"/>
                    <a:pt x="134" y="102"/>
                    <a:pt x="118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Handshake6">
              <a:extLst>
                <a:ext uri="{FF2B5EF4-FFF2-40B4-BE49-F238E27FC236}">
                  <a16:creationId xmlns:a16="http://schemas.microsoft.com/office/drawing/2014/main" id="{E4379282-4D01-ADBA-ED44-4E9C238E151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8" y="141"/>
              <a:ext cx="234" cy="147"/>
            </a:xfrm>
            <a:custGeom>
              <a:avLst/>
              <a:gdLst>
                <a:gd name="T0" fmla="*/ 574 w 622"/>
                <a:gd name="T1" fmla="*/ 0 h 391"/>
                <a:gd name="T2" fmla="*/ 448 w 622"/>
                <a:gd name="T3" fmla="*/ 0 h 391"/>
                <a:gd name="T4" fmla="*/ 444 w 622"/>
                <a:gd name="T5" fmla="*/ 1 h 391"/>
                <a:gd name="T6" fmla="*/ 279 w 622"/>
                <a:gd name="T7" fmla="*/ 1 h 391"/>
                <a:gd name="T8" fmla="*/ 212 w 622"/>
                <a:gd name="T9" fmla="*/ 29 h 391"/>
                <a:gd name="T10" fmla="*/ 15 w 622"/>
                <a:gd name="T11" fmla="*/ 229 h 391"/>
                <a:gd name="T12" fmla="*/ 15 w 622"/>
                <a:gd name="T13" fmla="*/ 285 h 391"/>
                <a:gd name="T14" fmla="*/ 106 w 622"/>
                <a:gd name="T15" fmla="*/ 376 h 391"/>
                <a:gd name="T16" fmla="*/ 162 w 622"/>
                <a:gd name="T17" fmla="*/ 376 h 391"/>
                <a:gd name="T18" fmla="*/ 431 w 622"/>
                <a:gd name="T19" fmla="*/ 107 h 391"/>
                <a:gd name="T20" fmla="*/ 472 w 622"/>
                <a:gd name="T21" fmla="*/ 84 h 391"/>
                <a:gd name="T22" fmla="*/ 574 w 622"/>
                <a:gd name="T23" fmla="*/ 84 h 391"/>
                <a:gd name="T24" fmla="*/ 622 w 622"/>
                <a:gd name="T25" fmla="*/ 42 h 391"/>
                <a:gd name="T26" fmla="*/ 574 w 622"/>
                <a:gd name="T2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2" h="391">
                  <a:moveTo>
                    <a:pt x="574" y="0"/>
                  </a:moveTo>
                  <a:lnTo>
                    <a:pt x="448" y="0"/>
                  </a:lnTo>
                  <a:cubicBezTo>
                    <a:pt x="446" y="0"/>
                    <a:pt x="445" y="1"/>
                    <a:pt x="444" y="1"/>
                  </a:cubicBezTo>
                  <a:lnTo>
                    <a:pt x="279" y="1"/>
                  </a:lnTo>
                  <a:cubicBezTo>
                    <a:pt x="257" y="1"/>
                    <a:pt x="227" y="13"/>
                    <a:pt x="212" y="29"/>
                  </a:cubicBezTo>
                  <a:lnTo>
                    <a:pt x="15" y="229"/>
                  </a:lnTo>
                  <a:cubicBezTo>
                    <a:pt x="0" y="244"/>
                    <a:pt x="0" y="269"/>
                    <a:pt x="15" y="285"/>
                  </a:cubicBezTo>
                  <a:lnTo>
                    <a:pt x="106" y="376"/>
                  </a:lnTo>
                  <a:cubicBezTo>
                    <a:pt x="122" y="391"/>
                    <a:pt x="147" y="391"/>
                    <a:pt x="162" y="376"/>
                  </a:cubicBezTo>
                  <a:lnTo>
                    <a:pt x="431" y="107"/>
                  </a:lnTo>
                  <a:cubicBezTo>
                    <a:pt x="440" y="97"/>
                    <a:pt x="456" y="89"/>
                    <a:pt x="472" y="84"/>
                  </a:cubicBezTo>
                  <a:lnTo>
                    <a:pt x="574" y="84"/>
                  </a:lnTo>
                  <a:cubicBezTo>
                    <a:pt x="600" y="84"/>
                    <a:pt x="622" y="65"/>
                    <a:pt x="622" y="42"/>
                  </a:cubicBezTo>
                  <a:cubicBezTo>
                    <a:pt x="622" y="19"/>
                    <a:pt x="600" y="0"/>
                    <a:pt x="57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Handshake6">
              <a:extLst>
                <a:ext uri="{FF2B5EF4-FFF2-40B4-BE49-F238E27FC236}">
                  <a16:creationId xmlns:a16="http://schemas.microsoft.com/office/drawing/2014/main" id="{6AAF8061-7B8F-A4D5-155E-1CF5DBA6E04B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16" y="70"/>
              <a:ext cx="158" cy="157"/>
            </a:xfrm>
            <a:custGeom>
              <a:avLst/>
              <a:gdLst>
                <a:gd name="T0" fmla="*/ 406 w 421"/>
                <a:gd name="T1" fmla="*/ 127 h 417"/>
                <a:gd name="T2" fmla="*/ 333 w 421"/>
                <a:gd name="T3" fmla="*/ 15 h 417"/>
                <a:gd name="T4" fmla="*/ 277 w 421"/>
                <a:gd name="T5" fmla="*/ 15 h 417"/>
                <a:gd name="T6" fmla="*/ 15 w 421"/>
                <a:gd name="T7" fmla="*/ 273 h 417"/>
                <a:gd name="T8" fmla="*/ 15 w 421"/>
                <a:gd name="T9" fmla="*/ 328 h 417"/>
                <a:gd name="T10" fmla="*/ 131 w 421"/>
                <a:gd name="T11" fmla="*/ 402 h 417"/>
                <a:gd name="T12" fmla="*/ 187 w 421"/>
                <a:gd name="T13" fmla="*/ 402 h 417"/>
                <a:gd name="T14" fmla="*/ 406 w 421"/>
                <a:gd name="T15" fmla="*/ 182 h 417"/>
                <a:gd name="T16" fmla="*/ 406 w 421"/>
                <a:gd name="T17" fmla="*/ 127 h 417"/>
                <a:gd name="T18" fmla="*/ 113 w 421"/>
                <a:gd name="T19" fmla="*/ 347 h 417"/>
                <a:gd name="T20" fmla="*/ 88 w 421"/>
                <a:gd name="T21" fmla="*/ 322 h 417"/>
                <a:gd name="T22" fmla="*/ 113 w 421"/>
                <a:gd name="T23" fmla="*/ 297 h 417"/>
                <a:gd name="T24" fmla="*/ 138 w 421"/>
                <a:gd name="T25" fmla="*/ 322 h 417"/>
                <a:gd name="T26" fmla="*/ 113 w 421"/>
                <a:gd name="T27" fmla="*/ 34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17">
                  <a:moveTo>
                    <a:pt x="406" y="127"/>
                  </a:moveTo>
                  <a:lnTo>
                    <a:pt x="333" y="15"/>
                  </a:lnTo>
                  <a:cubicBezTo>
                    <a:pt x="318" y="0"/>
                    <a:pt x="293" y="0"/>
                    <a:pt x="277" y="15"/>
                  </a:cubicBezTo>
                  <a:lnTo>
                    <a:pt x="15" y="273"/>
                  </a:lnTo>
                  <a:cubicBezTo>
                    <a:pt x="0" y="288"/>
                    <a:pt x="0" y="313"/>
                    <a:pt x="15" y="328"/>
                  </a:cubicBezTo>
                  <a:lnTo>
                    <a:pt x="131" y="402"/>
                  </a:lnTo>
                  <a:cubicBezTo>
                    <a:pt x="147" y="417"/>
                    <a:pt x="172" y="417"/>
                    <a:pt x="187" y="402"/>
                  </a:cubicBezTo>
                  <a:lnTo>
                    <a:pt x="406" y="182"/>
                  </a:lnTo>
                  <a:cubicBezTo>
                    <a:pt x="421" y="167"/>
                    <a:pt x="421" y="142"/>
                    <a:pt x="406" y="127"/>
                  </a:cubicBezTo>
                  <a:close/>
                  <a:moveTo>
                    <a:pt x="113" y="347"/>
                  </a:moveTo>
                  <a:cubicBezTo>
                    <a:pt x="99" y="347"/>
                    <a:pt x="88" y="336"/>
                    <a:pt x="88" y="322"/>
                  </a:cubicBezTo>
                  <a:cubicBezTo>
                    <a:pt x="88" y="308"/>
                    <a:pt x="99" y="297"/>
                    <a:pt x="113" y="297"/>
                  </a:cubicBezTo>
                  <a:cubicBezTo>
                    <a:pt x="126" y="297"/>
                    <a:pt x="138" y="308"/>
                    <a:pt x="138" y="322"/>
                  </a:cubicBezTo>
                  <a:cubicBezTo>
                    <a:pt x="138" y="336"/>
                    <a:pt x="126" y="347"/>
                    <a:pt x="113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Handshake6">
              <a:extLst>
                <a:ext uri="{FF2B5EF4-FFF2-40B4-BE49-F238E27FC236}">
                  <a16:creationId xmlns:a16="http://schemas.microsoft.com/office/drawing/2014/main" id="{6BCA89EA-7101-A2BB-849F-2375BC6D9290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18" y="75"/>
              <a:ext cx="158" cy="156"/>
            </a:xfrm>
            <a:custGeom>
              <a:avLst/>
              <a:gdLst>
                <a:gd name="T0" fmla="*/ 15 w 422"/>
                <a:gd name="T1" fmla="*/ 182 h 416"/>
                <a:gd name="T2" fmla="*/ 235 w 422"/>
                <a:gd name="T3" fmla="*/ 401 h 416"/>
                <a:gd name="T4" fmla="*/ 290 w 422"/>
                <a:gd name="T5" fmla="*/ 401 h 416"/>
                <a:gd name="T6" fmla="*/ 407 w 422"/>
                <a:gd name="T7" fmla="*/ 328 h 416"/>
                <a:gd name="T8" fmla="*/ 407 w 422"/>
                <a:gd name="T9" fmla="*/ 272 h 416"/>
                <a:gd name="T10" fmla="*/ 144 w 422"/>
                <a:gd name="T11" fmla="*/ 15 h 416"/>
                <a:gd name="T12" fmla="*/ 89 w 422"/>
                <a:gd name="T13" fmla="*/ 15 h 416"/>
                <a:gd name="T14" fmla="*/ 15 w 422"/>
                <a:gd name="T15" fmla="*/ 126 h 416"/>
                <a:gd name="T16" fmla="*/ 15 w 422"/>
                <a:gd name="T17" fmla="*/ 182 h 416"/>
                <a:gd name="T18" fmla="*/ 284 w 422"/>
                <a:gd name="T19" fmla="*/ 322 h 416"/>
                <a:gd name="T20" fmla="*/ 309 w 422"/>
                <a:gd name="T21" fmla="*/ 297 h 416"/>
                <a:gd name="T22" fmla="*/ 334 w 422"/>
                <a:gd name="T23" fmla="*/ 322 h 416"/>
                <a:gd name="T24" fmla="*/ 309 w 422"/>
                <a:gd name="T25" fmla="*/ 346 h 416"/>
                <a:gd name="T26" fmla="*/ 284 w 422"/>
                <a:gd name="T27" fmla="*/ 32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416">
                  <a:moveTo>
                    <a:pt x="15" y="182"/>
                  </a:moveTo>
                  <a:lnTo>
                    <a:pt x="235" y="401"/>
                  </a:lnTo>
                  <a:cubicBezTo>
                    <a:pt x="250" y="416"/>
                    <a:pt x="275" y="416"/>
                    <a:pt x="290" y="401"/>
                  </a:cubicBezTo>
                  <a:lnTo>
                    <a:pt x="407" y="328"/>
                  </a:lnTo>
                  <a:cubicBezTo>
                    <a:pt x="422" y="312"/>
                    <a:pt x="422" y="288"/>
                    <a:pt x="407" y="272"/>
                  </a:cubicBezTo>
                  <a:lnTo>
                    <a:pt x="144" y="15"/>
                  </a:lnTo>
                  <a:cubicBezTo>
                    <a:pt x="129" y="0"/>
                    <a:pt x="104" y="0"/>
                    <a:pt x="89" y="15"/>
                  </a:cubicBezTo>
                  <a:lnTo>
                    <a:pt x="15" y="126"/>
                  </a:lnTo>
                  <a:cubicBezTo>
                    <a:pt x="0" y="142"/>
                    <a:pt x="0" y="166"/>
                    <a:pt x="15" y="182"/>
                  </a:cubicBezTo>
                  <a:close/>
                  <a:moveTo>
                    <a:pt x="284" y="322"/>
                  </a:moveTo>
                  <a:cubicBezTo>
                    <a:pt x="284" y="308"/>
                    <a:pt x="295" y="297"/>
                    <a:pt x="309" y="297"/>
                  </a:cubicBezTo>
                  <a:cubicBezTo>
                    <a:pt x="323" y="297"/>
                    <a:pt x="334" y="308"/>
                    <a:pt x="334" y="322"/>
                  </a:cubicBezTo>
                  <a:cubicBezTo>
                    <a:pt x="334" y="335"/>
                    <a:pt x="323" y="346"/>
                    <a:pt x="309" y="346"/>
                  </a:cubicBezTo>
                  <a:cubicBezTo>
                    <a:pt x="295" y="346"/>
                    <a:pt x="284" y="335"/>
                    <a:pt x="284" y="32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Handshake6">
              <a:extLst>
                <a:ext uri="{FF2B5EF4-FFF2-40B4-BE49-F238E27FC236}">
                  <a16:creationId xmlns:a16="http://schemas.microsoft.com/office/drawing/2014/main" id="{A53741D9-331E-198F-15DF-0015DBB6C6E3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35" y="160"/>
              <a:ext cx="270" cy="233"/>
            </a:xfrm>
            <a:custGeom>
              <a:avLst/>
              <a:gdLst>
                <a:gd name="T0" fmla="*/ 700 w 719"/>
                <a:gd name="T1" fmla="*/ 178 h 620"/>
                <a:gd name="T2" fmla="*/ 523 w 719"/>
                <a:gd name="T3" fmla="*/ 0 h 620"/>
                <a:gd name="T4" fmla="*/ 501 w 719"/>
                <a:gd name="T5" fmla="*/ 39 h 620"/>
                <a:gd name="T6" fmla="*/ 450 w 719"/>
                <a:gd name="T7" fmla="*/ 58 h 620"/>
                <a:gd name="T8" fmla="*/ 353 w 719"/>
                <a:gd name="T9" fmla="*/ 58 h 620"/>
                <a:gd name="T10" fmla="*/ 325 w 719"/>
                <a:gd name="T11" fmla="*/ 73 h 620"/>
                <a:gd name="T12" fmla="*/ 56 w 719"/>
                <a:gd name="T13" fmla="*/ 342 h 620"/>
                <a:gd name="T14" fmla="*/ 20 w 719"/>
                <a:gd name="T15" fmla="*/ 360 h 620"/>
                <a:gd name="T16" fmla="*/ 16 w 719"/>
                <a:gd name="T17" fmla="*/ 364 h 620"/>
                <a:gd name="T18" fmla="*/ 16 w 719"/>
                <a:gd name="T19" fmla="*/ 423 h 620"/>
                <a:gd name="T20" fmla="*/ 75 w 719"/>
                <a:gd name="T21" fmla="*/ 423 h 620"/>
                <a:gd name="T22" fmla="*/ 230 w 719"/>
                <a:gd name="T23" fmla="*/ 269 h 620"/>
                <a:gd name="T24" fmla="*/ 238 w 719"/>
                <a:gd name="T25" fmla="*/ 266 h 620"/>
                <a:gd name="T26" fmla="*/ 250 w 719"/>
                <a:gd name="T27" fmla="*/ 277 h 620"/>
                <a:gd name="T28" fmla="*/ 246 w 719"/>
                <a:gd name="T29" fmla="*/ 286 h 620"/>
                <a:gd name="T30" fmla="*/ 246 w 719"/>
                <a:gd name="T31" fmla="*/ 286 h 620"/>
                <a:gd name="T32" fmla="*/ 64 w 719"/>
                <a:gd name="T33" fmla="*/ 468 h 620"/>
                <a:gd name="T34" fmla="*/ 60 w 719"/>
                <a:gd name="T35" fmla="*/ 531 h 620"/>
                <a:gd name="T36" fmla="*/ 122 w 719"/>
                <a:gd name="T37" fmla="*/ 527 h 620"/>
                <a:gd name="T38" fmla="*/ 305 w 719"/>
                <a:gd name="T39" fmla="*/ 345 h 620"/>
                <a:gd name="T40" fmla="*/ 314 w 719"/>
                <a:gd name="T41" fmla="*/ 341 h 620"/>
                <a:gd name="T42" fmla="*/ 325 w 719"/>
                <a:gd name="T43" fmla="*/ 353 h 620"/>
                <a:gd name="T44" fmla="*/ 322 w 719"/>
                <a:gd name="T45" fmla="*/ 361 h 620"/>
                <a:gd name="T46" fmla="*/ 322 w 719"/>
                <a:gd name="T47" fmla="*/ 361 h 620"/>
                <a:gd name="T48" fmla="*/ 143 w 719"/>
                <a:gd name="T49" fmla="*/ 540 h 620"/>
                <a:gd name="T50" fmla="*/ 139 w 719"/>
                <a:gd name="T51" fmla="*/ 603 h 620"/>
                <a:gd name="T52" fmla="*/ 202 w 719"/>
                <a:gd name="T53" fmla="*/ 599 h 620"/>
                <a:gd name="T54" fmla="*/ 230 w 719"/>
                <a:gd name="T55" fmla="*/ 572 h 620"/>
                <a:gd name="T56" fmla="*/ 246 w 719"/>
                <a:gd name="T57" fmla="*/ 541 h 620"/>
                <a:gd name="T58" fmla="*/ 277 w 719"/>
                <a:gd name="T59" fmla="*/ 524 h 620"/>
                <a:gd name="T60" fmla="*/ 279 w 719"/>
                <a:gd name="T61" fmla="*/ 522 h 620"/>
                <a:gd name="T62" fmla="*/ 260 w 719"/>
                <a:gd name="T63" fmla="*/ 477 h 620"/>
                <a:gd name="T64" fmla="*/ 279 w 719"/>
                <a:gd name="T65" fmla="*/ 426 h 620"/>
                <a:gd name="T66" fmla="*/ 324 w 719"/>
                <a:gd name="T67" fmla="*/ 407 h 620"/>
                <a:gd name="T68" fmla="*/ 321 w 719"/>
                <a:gd name="T69" fmla="*/ 386 h 620"/>
                <a:gd name="T70" fmla="*/ 339 w 719"/>
                <a:gd name="T71" fmla="*/ 340 h 620"/>
                <a:gd name="T72" fmla="*/ 386 w 719"/>
                <a:gd name="T73" fmla="*/ 321 h 620"/>
                <a:gd name="T74" fmla="*/ 429 w 719"/>
                <a:gd name="T75" fmla="*/ 335 h 620"/>
                <a:gd name="T76" fmla="*/ 447 w 719"/>
                <a:gd name="T77" fmla="*/ 300 h 620"/>
                <a:gd name="T78" fmla="*/ 495 w 719"/>
                <a:gd name="T79" fmla="*/ 280 h 620"/>
                <a:gd name="T80" fmla="*/ 543 w 719"/>
                <a:gd name="T81" fmla="*/ 300 h 620"/>
                <a:gd name="T82" fmla="*/ 595 w 719"/>
                <a:gd name="T83" fmla="*/ 352 h 620"/>
                <a:gd name="T84" fmla="*/ 700 w 719"/>
                <a:gd name="T85" fmla="*/ 245 h 620"/>
                <a:gd name="T86" fmla="*/ 700 w 719"/>
                <a:gd name="T87" fmla="*/ 17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9" h="620">
                  <a:moveTo>
                    <a:pt x="700" y="178"/>
                  </a:moveTo>
                  <a:lnTo>
                    <a:pt x="523" y="0"/>
                  </a:lnTo>
                  <a:cubicBezTo>
                    <a:pt x="520" y="15"/>
                    <a:pt x="513" y="29"/>
                    <a:pt x="501" y="39"/>
                  </a:cubicBezTo>
                  <a:cubicBezTo>
                    <a:pt x="487" y="51"/>
                    <a:pt x="469" y="58"/>
                    <a:pt x="450" y="58"/>
                  </a:cubicBezTo>
                  <a:lnTo>
                    <a:pt x="353" y="58"/>
                  </a:lnTo>
                  <a:cubicBezTo>
                    <a:pt x="341" y="62"/>
                    <a:pt x="331" y="68"/>
                    <a:pt x="325" y="73"/>
                  </a:cubicBezTo>
                  <a:lnTo>
                    <a:pt x="56" y="342"/>
                  </a:lnTo>
                  <a:cubicBezTo>
                    <a:pt x="46" y="352"/>
                    <a:pt x="34" y="358"/>
                    <a:pt x="20" y="360"/>
                  </a:cubicBezTo>
                  <a:lnTo>
                    <a:pt x="16" y="364"/>
                  </a:lnTo>
                  <a:cubicBezTo>
                    <a:pt x="0" y="381"/>
                    <a:pt x="0" y="407"/>
                    <a:pt x="16" y="423"/>
                  </a:cubicBezTo>
                  <a:cubicBezTo>
                    <a:pt x="32" y="440"/>
                    <a:pt x="59" y="440"/>
                    <a:pt x="75" y="423"/>
                  </a:cubicBezTo>
                  <a:lnTo>
                    <a:pt x="230" y="269"/>
                  </a:lnTo>
                  <a:cubicBezTo>
                    <a:pt x="232" y="267"/>
                    <a:pt x="235" y="266"/>
                    <a:pt x="238" y="266"/>
                  </a:cubicBezTo>
                  <a:cubicBezTo>
                    <a:pt x="244" y="266"/>
                    <a:pt x="250" y="271"/>
                    <a:pt x="250" y="277"/>
                  </a:cubicBezTo>
                  <a:cubicBezTo>
                    <a:pt x="250" y="281"/>
                    <a:pt x="248" y="283"/>
                    <a:pt x="246" y="286"/>
                  </a:cubicBezTo>
                  <a:lnTo>
                    <a:pt x="246" y="286"/>
                  </a:lnTo>
                  <a:lnTo>
                    <a:pt x="64" y="468"/>
                  </a:lnTo>
                  <a:cubicBezTo>
                    <a:pt x="45" y="487"/>
                    <a:pt x="43" y="515"/>
                    <a:pt x="60" y="531"/>
                  </a:cubicBezTo>
                  <a:cubicBezTo>
                    <a:pt x="76" y="548"/>
                    <a:pt x="104" y="546"/>
                    <a:pt x="122" y="527"/>
                  </a:cubicBezTo>
                  <a:lnTo>
                    <a:pt x="305" y="345"/>
                  </a:lnTo>
                  <a:cubicBezTo>
                    <a:pt x="307" y="343"/>
                    <a:pt x="310" y="341"/>
                    <a:pt x="314" y="341"/>
                  </a:cubicBezTo>
                  <a:cubicBezTo>
                    <a:pt x="320" y="341"/>
                    <a:pt x="325" y="347"/>
                    <a:pt x="325" y="353"/>
                  </a:cubicBezTo>
                  <a:cubicBezTo>
                    <a:pt x="325" y="356"/>
                    <a:pt x="324" y="359"/>
                    <a:pt x="322" y="361"/>
                  </a:cubicBezTo>
                  <a:lnTo>
                    <a:pt x="322" y="361"/>
                  </a:lnTo>
                  <a:lnTo>
                    <a:pt x="143" y="540"/>
                  </a:lnTo>
                  <a:cubicBezTo>
                    <a:pt x="125" y="559"/>
                    <a:pt x="123" y="587"/>
                    <a:pt x="139" y="603"/>
                  </a:cubicBezTo>
                  <a:cubicBezTo>
                    <a:pt x="155" y="620"/>
                    <a:pt x="183" y="618"/>
                    <a:pt x="202" y="599"/>
                  </a:cubicBezTo>
                  <a:lnTo>
                    <a:pt x="230" y="572"/>
                  </a:lnTo>
                  <a:cubicBezTo>
                    <a:pt x="232" y="560"/>
                    <a:pt x="238" y="549"/>
                    <a:pt x="246" y="541"/>
                  </a:cubicBezTo>
                  <a:cubicBezTo>
                    <a:pt x="255" y="532"/>
                    <a:pt x="266" y="527"/>
                    <a:pt x="277" y="524"/>
                  </a:cubicBezTo>
                  <a:lnTo>
                    <a:pt x="279" y="522"/>
                  </a:lnTo>
                  <a:cubicBezTo>
                    <a:pt x="268" y="509"/>
                    <a:pt x="261" y="493"/>
                    <a:pt x="260" y="477"/>
                  </a:cubicBezTo>
                  <a:cubicBezTo>
                    <a:pt x="259" y="458"/>
                    <a:pt x="266" y="439"/>
                    <a:pt x="279" y="426"/>
                  </a:cubicBezTo>
                  <a:cubicBezTo>
                    <a:pt x="291" y="414"/>
                    <a:pt x="307" y="407"/>
                    <a:pt x="324" y="407"/>
                  </a:cubicBezTo>
                  <a:cubicBezTo>
                    <a:pt x="322" y="400"/>
                    <a:pt x="321" y="393"/>
                    <a:pt x="321" y="386"/>
                  </a:cubicBezTo>
                  <a:cubicBezTo>
                    <a:pt x="321" y="368"/>
                    <a:pt x="327" y="352"/>
                    <a:pt x="339" y="340"/>
                  </a:cubicBezTo>
                  <a:cubicBezTo>
                    <a:pt x="351" y="328"/>
                    <a:pt x="368" y="321"/>
                    <a:pt x="386" y="321"/>
                  </a:cubicBezTo>
                  <a:cubicBezTo>
                    <a:pt x="401" y="321"/>
                    <a:pt x="416" y="326"/>
                    <a:pt x="429" y="335"/>
                  </a:cubicBezTo>
                  <a:cubicBezTo>
                    <a:pt x="431" y="322"/>
                    <a:pt x="437" y="310"/>
                    <a:pt x="447" y="300"/>
                  </a:cubicBezTo>
                  <a:cubicBezTo>
                    <a:pt x="460" y="287"/>
                    <a:pt x="477" y="280"/>
                    <a:pt x="495" y="280"/>
                  </a:cubicBezTo>
                  <a:cubicBezTo>
                    <a:pt x="513" y="280"/>
                    <a:pt x="530" y="287"/>
                    <a:pt x="543" y="300"/>
                  </a:cubicBezTo>
                  <a:lnTo>
                    <a:pt x="595" y="352"/>
                  </a:lnTo>
                  <a:lnTo>
                    <a:pt x="700" y="245"/>
                  </a:lnTo>
                  <a:cubicBezTo>
                    <a:pt x="719" y="227"/>
                    <a:pt x="719" y="196"/>
                    <a:pt x="700" y="1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ear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A6A9CD1-CFDA-CEB3-2501-6A796CE17CF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19630" y="1596098"/>
            <a:ext cx="322224" cy="306467"/>
            <a:chOff x="39" y="49"/>
            <a:chExt cx="409" cy="389"/>
          </a:xfrm>
          <a:solidFill>
            <a:srgbClr val="002060"/>
          </a:solidFill>
        </p:grpSpPr>
        <p:sp>
          <p:nvSpPr>
            <p:cNvPr id="38" name="Gear7">
              <a:extLst>
                <a:ext uri="{FF2B5EF4-FFF2-40B4-BE49-F238E27FC236}">
                  <a16:creationId xmlns:a16="http://schemas.microsoft.com/office/drawing/2014/main" id="{C3667C53-6714-22D1-0B97-03E813612B35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9" y="166"/>
              <a:ext cx="271" cy="272"/>
            </a:xfrm>
            <a:custGeom>
              <a:avLst/>
              <a:gdLst>
                <a:gd name="T0" fmla="*/ 768 w 828"/>
                <a:gd name="T1" fmla="*/ 364 h 832"/>
                <a:gd name="T2" fmla="*/ 822 w 828"/>
                <a:gd name="T3" fmla="*/ 327 h 832"/>
                <a:gd name="T4" fmla="*/ 779 w 828"/>
                <a:gd name="T5" fmla="*/ 214 h 832"/>
                <a:gd name="T6" fmla="*/ 667 w 828"/>
                <a:gd name="T7" fmla="*/ 162 h 832"/>
                <a:gd name="T8" fmla="*/ 688 w 828"/>
                <a:gd name="T9" fmla="*/ 101 h 832"/>
                <a:gd name="T10" fmla="*/ 587 w 828"/>
                <a:gd name="T11" fmla="*/ 37 h 832"/>
                <a:gd name="T12" fmla="*/ 462 w 828"/>
                <a:gd name="T13" fmla="*/ 62 h 832"/>
                <a:gd name="T14" fmla="*/ 443 w 828"/>
                <a:gd name="T15" fmla="*/ 1 h 832"/>
                <a:gd name="T16" fmla="*/ 330 w 828"/>
                <a:gd name="T17" fmla="*/ 8 h 832"/>
                <a:gd name="T18" fmla="*/ 319 w 828"/>
                <a:gd name="T19" fmla="*/ 72 h 832"/>
                <a:gd name="T20" fmla="*/ 193 w 828"/>
                <a:gd name="T21" fmla="*/ 64 h 832"/>
                <a:gd name="T22" fmla="*/ 102 w 828"/>
                <a:gd name="T23" fmla="*/ 142 h 832"/>
                <a:gd name="T24" fmla="*/ 131 w 828"/>
                <a:gd name="T25" fmla="*/ 200 h 832"/>
                <a:gd name="T26" fmla="*/ 27 w 828"/>
                <a:gd name="T27" fmla="*/ 264 h 832"/>
                <a:gd name="T28" fmla="*/ 0 w 828"/>
                <a:gd name="T29" fmla="*/ 383 h 832"/>
                <a:gd name="T30" fmla="*/ 58 w 828"/>
                <a:gd name="T31" fmla="*/ 413 h 832"/>
                <a:gd name="T32" fmla="*/ 65 w 828"/>
                <a:gd name="T33" fmla="*/ 488 h 832"/>
                <a:gd name="T34" fmla="*/ 13 w 828"/>
                <a:gd name="T35" fmla="*/ 525 h 832"/>
                <a:gd name="T36" fmla="*/ 63 w 828"/>
                <a:gd name="T37" fmla="*/ 638 h 832"/>
                <a:gd name="T38" fmla="*/ 170 w 828"/>
                <a:gd name="T39" fmla="*/ 676 h 832"/>
                <a:gd name="T40" fmla="*/ 150 w 828"/>
                <a:gd name="T41" fmla="*/ 737 h 832"/>
                <a:gd name="T42" fmla="*/ 257 w 828"/>
                <a:gd name="T43" fmla="*/ 801 h 832"/>
                <a:gd name="T44" fmla="*/ 362 w 828"/>
                <a:gd name="T45" fmla="*/ 769 h 832"/>
                <a:gd name="T46" fmla="*/ 382 w 828"/>
                <a:gd name="T47" fmla="*/ 830 h 832"/>
                <a:gd name="T48" fmla="*/ 502 w 828"/>
                <a:gd name="T49" fmla="*/ 823 h 832"/>
                <a:gd name="T50" fmla="*/ 513 w 828"/>
                <a:gd name="T51" fmla="*/ 759 h 832"/>
                <a:gd name="T52" fmla="*/ 622 w 828"/>
                <a:gd name="T53" fmla="*/ 777 h 832"/>
                <a:gd name="T54" fmla="*/ 720 w 828"/>
                <a:gd name="T55" fmla="*/ 699 h 832"/>
                <a:gd name="T56" fmla="*/ 691 w 828"/>
                <a:gd name="T57" fmla="*/ 642 h 832"/>
                <a:gd name="T58" fmla="*/ 793 w 828"/>
                <a:gd name="T59" fmla="*/ 589 h 832"/>
                <a:gd name="T60" fmla="*/ 828 w 828"/>
                <a:gd name="T61" fmla="*/ 471 h 832"/>
                <a:gd name="T62" fmla="*/ 771 w 828"/>
                <a:gd name="T63" fmla="*/ 441 h 832"/>
                <a:gd name="T64" fmla="*/ 525 w 828"/>
                <a:gd name="T65" fmla="*/ 416 h 832"/>
                <a:gd name="T66" fmla="*/ 306 w 828"/>
                <a:gd name="T67" fmla="*/ 416 h 832"/>
                <a:gd name="T68" fmla="*/ 525 w 828"/>
                <a:gd name="T69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8" h="832">
                  <a:moveTo>
                    <a:pt x="772" y="416"/>
                  </a:moveTo>
                  <a:cubicBezTo>
                    <a:pt x="772" y="398"/>
                    <a:pt x="771" y="381"/>
                    <a:pt x="768" y="364"/>
                  </a:cubicBezTo>
                  <a:lnTo>
                    <a:pt x="823" y="332"/>
                  </a:lnTo>
                  <a:lnTo>
                    <a:pt x="822" y="327"/>
                  </a:lnTo>
                  <a:cubicBezTo>
                    <a:pt x="813" y="289"/>
                    <a:pt x="800" y="252"/>
                    <a:pt x="782" y="219"/>
                  </a:cubicBezTo>
                  <a:lnTo>
                    <a:pt x="779" y="214"/>
                  </a:lnTo>
                  <a:lnTo>
                    <a:pt x="718" y="227"/>
                  </a:lnTo>
                  <a:cubicBezTo>
                    <a:pt x="704" y="204"/>
                    <a:pt x="686" y="182"/>
                    <a:pt x="667" y="162"/>
                  </a:cubicBezTo>
                  <a:lnTo>
                    <a:pt x="691" y="105"/>
                  </a:lnTo>
                  <a:lnTo>
                    <a:pt x="688" y="101"/>
                  </a:lnTo>
                  <a:cubicBezTo>
                    <a:pt x="659" y="76"/>
                    <a:pt x="627" y="55"/>
                    <a:pt x="592" y="39"/>
                  </a:cubicBezTo>
                  <a:lnTo>
                    <a:pt x="587" y="37"/>
                  </a:lnTo>
                  <a:lnTo>
                    <a:pt x="546" y="84"/>
                  </a:lnTo>
                  <a:cubicBezTo>
                    <a:pt x="520" y="73"/>
                    <a:pt x="492" y="66"/>
                    <a:pt x="462" y="62"/>
                  </a:cubicBezTo>
                  <a:lnTo>
                    <a:pt x="448" y="1"/>
                  </a:lnTo>
                  <a:lnTo>
                    <a:pt x="443" y="1"/>
                  </a:lnTo>
                  <a:cubicBezTo>
                    <a:pt x="434" y="0"/>
                    <a:pt x="424" y="0"/>
                    <a:pt x="415" y="0"/>
                  </a:cubicBezTo>
                  <a:cubicBezTo>
                    <a:pt x="386" y="0"/>
                    <a:pt x="358" y="3"/>
                    <a:pt x="330" y="8"/>
                  </a:cubicBezTo>
                  <a:lnTo>
                    <a:pt x="325" y="9"/>
                  </a:lnTo>
                  <a:lnTo>
                    <a:pt x="319" y="72"/>
                  </a:lnTo>
                  <a:cubicBezTo>
                    <a:pt x="291" y="79"/>
                    <a:pt x="264" y="91"/>
                    <a:pt x="239" y="105"/>
                  </a:cubicBezTo>
                  <a:lnTo>
                    <a:pt x="193" y="64"/>
                  </a:lnTo>
                  <a:lnTo>
                    <a:pt x="188" y="67"/>
                  </a:lnTo>
                  <a:cubicBezTo>
                    <a:pt x="156" y="88"/>
                    <a:pt x="127" y="113"/>
                    <a:pt x="102" y="142"/>
                  </a:cubicBezTo>
                  <a:lnTo>
                    <a:pt x="99" y="145"/>
                  </a:lnTo>
                  <a:lnTo>
                    <a:pt x="131" y="200"/>
                  </a:lnTo>
                  <a:cubicBezTo>
                    <a:pt x="114" y="221"/>
                    <a:pt x="100" y="245"/>
                    <a:pt x="89" y="270"/>
                  </a:cubicBezTo>
                  <a:lnTo>
                    <a:pt x="27" y="264"/>
                  </a:lnTo>
                  <a:lnTo>
                    <a:pt x="25" y="270"/>
                  </a:lnTo>
                  <a:cubicBezTo>
                    <a:pt x="12" y="305"/>
                    <a:pt x="3" y="343"/>
                    <a:pt x="0" y="383"/>
                  </a:cubicBezTo>
                  <a:lnTo>
                    <a:pt x="0" y="388"/>
                  </a:lnTo>
                  <a:lnTo>
                    <a:pt x="58" y="413"/>
                  </a:lnTo>
                  <a:cubicBezTo>
                    <a:pt x="58" y="414"/>
                    <a:pt x="58" y="415"/>
                    <a:pt x="58" y="416"/>
                  </a:cubicBezTo>
                  <a:cubicBezTo>
                    <a:pt x="58" y="440"/>
                    <a:pt x="60" y="465"/>
                    <a:pt x="65" y="488"/>
                  </a:cubicBezTo>
                  <a:lnTo>
                    <a:pt x="12" y="520"/>
                  </a:lnTo>
                  <a:lnTo>
                    <a:pt x="13" y="525"/>
                  </a:lnTo>
                  <a:cubicBezTo>
                    <a:pt x="24" y="564"/>
                    <a:pt x="40" y="600"/>
                    <a:pt x="60" y="634"/>
                  </a:cubicBezTo>
                  <a:lnTo>
                    <a:pt x="63" y="638"/>
                  </a:lnTo>
                  <a:lnTo>
                    <a:pt x="125" y="624"/>
                  </a:lnTo>
                  <a:cubicBezTo>
                    <a:pt x="138" y="643"/>
                    <a:pt x="153" y="660"/>
                    <a:pt x="170" y="676"/>
                  </a:cubicBezTo>
                  <a:lnTo>
                    <a:pt x="146" y="733"/>
                  </a:lnTo>
                  <a:lnTo>
                    <a:pt x="150" y="737"/>
                  </a:lnTo>
                  <a:cubicBezTo>
                    <a:pt x="181" y="762"/>
                    <a:pt x="215" y="783"/>
                    <a:pt x="252" y="799"/>
                  </a:cubicBezTo>
                  <a:lnTo>
                    <a:pt x="257" y="801"/>
                  </a:lnTo>
                  <a:lnTo>
                    <a:pt x="299" y="754"/>
                  </a:lnTo>
                  <a:cubicBezTo>
                    <a:pt x="319" y="761"/>
                    <a:pt x="341" y="766"/>
                    <a:pt x="362" y="769"/>
                  </a:cubicBezTo>
                  <a:lnTo>
                    <a:pt x="376" y="830"/>
                  </a:lnTo>
                  <a:lnTo>
                    <a:pt x="382" y="830"/>
                  </a:lnTo>
                  <a:cubicBezTo>
                    <a:pt x="392" y="831"/>
                    <a:pt x="404" y="832"/>
                    <a:pt x="415" y="832"/>
                  </a:cubicBezTo>
                  <a:cubicBezTo>
                    <a:pt x="445" y="832"/>
                    <a:pt x="474" y="829"/>
                    <a:pt x="502" y="823"/>
                  </a:cubicBezTo>
                  <a:lnTo>
                    <a:pt x="507" y="822"/>
                  </a:lnTo>
                  <a:lnTo>
                    <a:pt x="513" y="759"/>
                  </a:lnTo>
                  <a:cubicBezTo>
                    <a:pt x="534" y="753"/>
                    <a:pt x="555" y="745"/>
                    <a:pt x="574" y="735"/>
                  </a:cubicBezTo>
                  <a:lnTo>
                    <a:pt x="622" y="777"/>
                  </a:lnTo>
                  <a:lnTo>
                    <a:pt x="626" y="774"/>
                  </a:lnTo>
                  <a:cubicBezTo>
                    <a:pt x="661" y="754"/>
                    <a:pt x="692" y="728"/>
                    <a:pt x="720" y="699"/>
                  </a:cubicBezTo>
                  <a:lnTo>
                    <a:pt x="723" y="695"/>
                  </a:lnTo>
                  <a:lnTo>
                    <a:pt x="691" y="642"/>
                  </a:lnTo>
                  <a:cubicBezTo>
                    <a:pt x="706" y="624"/>
                    <a:pt x="719" y="604"/>
                    <a:pt x="730" y="583"/>
                  </a:cubicBezTo>
                  <a:lnTo>
                    <a:pt x="793" y="589"/>
                  </a:lnTo>
                  <a:lnTo>
                    <a:pt x="795" y="584"/>
                  </a:lnTo>
                  <a:cubicBezTo>
                    <a:pt x="811" y="549"/>
                    <a:pt x="822" y="511"/>
                    <a:pt x="828" y="471"/>
                  </a:cubicBezTo>
                  <a:lnTo>
                    <a:pt x="828" y="465"/>
                  </a:lnTo>
                  <a:lnTo>
                    <a:pt x="771" y="441"/>
                  </a:lnTo>
                  <a:cubicBezTo>
                    <a:pt x="772" y="433"/>
                    <a:pt x="772" y="424"/>
                    <a:pt x="772" y="416"/>
                  </a:cubicBezTo>
                  <a:close/>
                  <a:moveTo>
                    <a:pt x="525" y="416"/>
                  </a:moveTo>
                  <a:cubicBezTo>
                    <a:pt x="525" y="476"/>
                    <a:pt x="476" y="525"/>
                    <a:pt x="415" y="525"/>
                  </a:cubicBezTo>
                  <a:cubicBezTo>
                    <a:pt x="355" y="525"/>
                    <a:pt x="306" y="476"/>
                    <a:pt x="306" y="416"/>
                  </a:cubicBezTo>
                  <a:cubicBezTo>
                    <a:pt x="306" y="355"/>
                    <a:pt x="354" y="306"/>
                    <a:pt x="415" y="306"/>
                  </a:cubicBezTo>
                  <a:cubicBezTo>
                    <a:pt x="476" y="306"/>
                    <a:pt x="525" y="355"/>
                    <a:pt x="525" y="4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ear7">
              <a:extLst>
                <a:ext uri="{FF2B5EF4-FFF2-40B4-BE49-F238E27FC236}">
                  <a16:creationId xmlns:a16="http://schemas.microsoft.com/office/drawing/2014/main" id="{6A2A4A7A-B7B1-BF4F-F048-E4A3E29773B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57" y="49"/>
              <a:ext cx="191" cy="191"/>
            </a:xfrm>
            <a:custGeom>
              <a:avLst/>
              <a:gdLst>
                <a:gd name="T0" fmla="*/ 572 w 583"/>
                <a:gd name="T1" fmla="*/ 211 h 582"/>
                <a:gd name="T2" fmla="*/ 504 w 583"/>
                <a:gd name="T3" fmla="*/ 159 h 582"/>
                <a:gd name="T4" fmla="*/ 528 w 583"/>
                <a:gd name="T5" fmla="*/ 120 h 582"/>
                <a:gd name="T6" fmla="*/ 469 w 583"/>
                <a:gd name="T7" fmla="*/ 60 h 582"/>
                <a:gd name="T8" fmla="*/ 381 w 583"/>
                <a:gd name="T9" fmla="*/ 57 h 582"/>
                <a:gd name="T10" fmla="*/ 377 w 583"/>
                <a:gd name="T11" fmla="*/ 13 h 582"/>
                <a:gd name="T12" fmla="*/ 299 w 583"/>
                <a:gd name="T13" fmla="*/ 0 h 582"/>
                <a:gd name="T14" fmla="*/ 280 w 583"/>
                <a:gd name="T15" fmla="*/ 41 h 582"/>
                <a:gd name="T16" fmla="*/ 197 w 583"/>
                <a:gd name="T17" fmla="*/ 15 h 582"/>
                <a:gd name="T18" fmla="*/ 122 w 583"/>
                <a:gd name="T19" fmla="*/ 54 h 582"/>
                <a:gd name="T20" fmla="*/ 132 w 583"/>
                <a:gd name="T21" fmla="*/ 98 h 582"/>
                <a:gd name="T22" fmla="*/ 52 w 583"/>
                <a:gd name="T23" fmla="*/ 125 h 582"/>
                <a:gd name="T24" fmla="*/ 14 w 583"/>
                <a:gd name="T25" fmla="*/ 202 h 582"/>
                <a:gd name="T26" fmla="*/ 48 w 583"/>
                <a:gd name="T27" fmla="*/ 232 h 582"/>
                <a:gd name="T28" fmla="*/ 41 w 583"/>
                <a:gd name="T29" fmla="*/ 283 h 582"/>
                <a:gd name="T30" fmla="*/ 0 w 583"/>
                <a:gd name="T31" fmla="*/ 301 h 582"/>
                <a:gd name="T32" fmla="*/ 16 w 583"/>
                <a:gd name="T33" fmla="*/ 387 h 582"/>
                <a:gd name="T34" fmla="*/ 82 w 583"/>
                <a:gd name="T35" fmla="*/ 428 h 582"/>
                <a:gd name="T36" fmla="*/ 59 w 583"/>
                <a:gd name="T37" fmla="*/ 467 h 582"/>
                <a:gd name="T38" fmla="*/ 123 w 583"/>
                <a:gd name="T39" fmla="*/ 529 h 582"/>
                <a:gd name="T40" fmla="*/ 198 w 583"/>
                <a:gd name="T41" fmla="*/ 523 h 582"/>
                <a:gd name="T42" fmla="*/ 202 w 583"/>
                <a:gd name="T43" fmla="*/ 568 h 582"/>
                <a:gd name="T44" fmla="*/ 286 w 583"/>
                <a:gd name="T45" fmla="*/ 582 h 582"/>
                <a:gd name="T46" fmla="*/ 304 w 583"/>
                <a:gd name="T47" fmla="*/ 541 h 582"/>
                <a:gd name="T48" fmla="*/ 374 w 583"/>
                <a:gd name="T49" fmla="*/ 570 h 582"/>
                <a:gd name="T50" fmla="*/ 454 w 583"/>
                <a:gd name="T51" fmla="*/ 533 h 582"/>
                <a:gd name="T52" fmla="*/ 444 w 583"/>
                <a:gd name="T53" fmla="*/ 489 h 582"/>
                <a:gd name="T54" fmla="*/ 521 w 583"/>
                <a:gd name="T55" fmla="*/ 470 h 582"/>
                <a:gd name="T56" fmla="*/ 564 w 583"/>
                <a:gd name="T57" fmla="*/ 395 h 582"/>
                <a:gd name="T58" fmla="*/ 531 w 583"/>
                <a:gd name="T59" fmla="*/ 364 h 582"/>
                <a:gd name="T60" fmla="*/ 541 w 583"/>
                <a:gd name="T61" fmla="*/ 313 h 582"/>
                <a:gd name="T62" fmla="*/ 583 w 583"/>
                <a:gd name="T63" fmla="*/ 296 h 582"/>
                <a:gd name="T64" fmla="*/ 573 w 583"/>
                <a:gd name="T65" fmla="*/ 215 h 582"/>
                <a:gd name="T66" fmla="*/ 364 w 583"/>
                <a:gd name="T67" fmla="*/ 308 h 582"/>
                <a:gd name="T68" fmla="*/ 274 w 583"/>
                <a:gd name="T69" fmla="*/ 364 h 582"/>
                <a:gd name="T70" fmla="*/ 219 w 583"/>
                <a:gd name="T71" fmla="*/ 274 h 582"/>
                <a:gd name="T72" fmla="*/ 309 w 583"/>
                <a:gd name="T73" fmla="*/ 21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3" y="215"/>
                  </a:moveTo>
                  <a:lnTo>
                    <a:pt x="572" y="211"/>
                  </a:lnTo>
                  <a:lnTo>
                    <a:pt x="528" y="210"/>
                  </a:lnTo>
                  <a:cubicBezTo>
                    <a:pt x="522" y="192"/>
                    <a:pt x="514" y="175"/>
                    <a:pt x="504" y="159"/>
                  </a:cubicBezTo>
                  <a:lnTo>
                    <a:pt x="530" y="124"/>
                  </a:lnTo>
                  <a:lnTo>
                    <a:pt x="528" y="120"/>
                  </a:lnTo>
                  <a:cubicBezTo>
                    <a:pt x="512" y="99"/>
                    <a:pt x="493" y="79"/>
                    <a:pt x="473" y="63"/>
                  </a:cubicBezTo>
                  <a:lnTo>
                    <a:pt x="469" y="60"/>
                  </a:lnTo>
                  <a:lnTo>
                    <a:pt x="434" y="85"/>
                  </a:lnTo>
                  <a:cubicBezTo>
                    <a:pt x="418" y="74"/>
                    <a:pt x="400" y="65"/>
                    <a:pt x="381" y="57"/>
                  </a:cubicBezTo>
                  <a:lnTo>
                    <a:pt x="382" y="14"/>
                  </a:lnTo>
                  <a:lnTo>
                    <a:pt x="377" y="13"/>
                  </a:lnTo>
                  <a:cubicBezTo>
                    <a:pt x="371" y="11"/>
                    <a:pt x="365" y="9"/>
                    <a:pt x="358" y="7"/>
                  </a:cubicBezTo>
                  <a:cubicBezTo>
                    <a:pt x="338" y="3"/>
                    <a:pt x="319" y="0"/>
                    <a:pt x="299" y="0"/>
                  </a:cubicBezTo>
                  <a:lnTo>
                    <a:pt x="294" y="0"/>
                  </a:lnTo>
                  <a:lnTo>
                    <a:pt x="280" y="41"/>
                  </a:lnTo>
                  <a:cubicBezTo>
                    <a:pt x="261" y="42"/>
                    <a:pt x="241" y="45"/>
                    <a:pt x="223" y="50"/>
                  </a:cubicBezTo>
                  <a:lnTo>
                    <a:pt x="197" y="15"/>
                  </a:lnTo>
                  <a:lnTo>
                    <a:pt x="193" y="17"/>
                  </a:lnTo>
                  <a:cubicBezTo>
                    <a:pt x="168" y="26"/>
                    <a:pt x="144" y="38"/>
                    <a:pt x="122" y="54"/>
                  </a:cubicBezTo>
                  <a:lnTo>
                    <a:pt x="118" y="57"/>
                  </a:lnTo>
                  <a:lnTo>
                    <a:pt x="132" y="98"/>
                  </a:lnTo>
                  <a:cubicBezTo>
                    <a:pt x="118" y="110"/>
                    <a:pt x="104" y="123"/>
                    <a:pt x="93" y="138"/>
                  </a:cubicBezTo>
                  <a:lnTo>
                    <a:pt x="52" y="125"/>
                  </a:lnTo>
                  <a:lnTo>
                    <a:pt x="49" y="129"/>
                  </a:lnTo>
                  <a:cubicBezTo>
                    <a:pt x="35" y="151"/>
                    <a:pt x="23" y="176"/>
                    <a:pt x="14" y="202"/>
                  </a:cubicBezTo>
                  <a:lnTo>
                    <a:pt x="13" y="206"/>
                  </a:lnTo>
                  <a:lnTo>
                    <a:pt x="48" y="232"/>
                  </a:lnTo>
                  <a:cubicBezTo>
                    <a:pt x="48" y="233"/>
                    <a:pt x="48" y="233"/>
                    <a:pt x="48" y="234"/>
                  </a:cubicBezTo>
                  <a:cubicBezTo>
                    <a:pt x="44" y="250"/>
                    <a:pt x="42" y="267"/>
                    <a:pt x="41" y="283"/>
                  </a:cubicBezTo>
                  <a:lnTo>
                    <a:pt x="0" y="296"/>
                  </a:lnTo>
                  <a:lnTo>
                    <a:pt x="0" y="301"/>
                  </a:lnTo>
                  <a:cubicBezTo>
                    <a:pt x="1" y="329"/>
                    <a:pt x="6" y="356"/>
                    <a:pt x="15" y="382"/>
                  </a:cubicBezTo>
                  <a:lnTo>
                    <a:pt x="16" y="387"/>
                  </a:lnTo>
                  <a:lnTo>
                    <a:pt x="61" y="387"/>
                  </a:lnTo>
                  <a:cubicBezTo>
                    <a:pt x="67" y="401"/>
                    <a:pt x="74" y="415"/>
                    <a:pt x="82" y="428"/>
                  </a:cubicBezTo>
                  <a:lnTo>
                    <a:pt x="57" y="463"/>
                  </a:lnTo>
                  <a:lnTo>
                    <a:pt x="59" y="467"/>
                  </a:lnTo>
                  <a:cubicBezTo>
                    <a:pt x="76" y="489"/>
                    <a:pt x="96" y="509"/>
                    <a:pt x="119" y="526"/>
                  </a:cubicBezTo>
                  <a:lnTo>
                    <a:pt x="123" y="529"/>
                  </a:lnTo>
                  <a:lnTo>
                    <a:pt x="159" y="503"/>
                  </a:lnTo>
                  <a:cubicBezTo>
                    <a:pt x="171" y="511"/>
                    <a:pt x="184" y="517"/>
                    <a:pt x="198" y="523"/>
                  </a:cubicBezTo>
                  <a:lnTo>
                    <a:pt x="198" y="567"/>
                  </a:lnTo>
                  <a:lnTo>
                    <a:pt x="202" y="568"/>
                  </a:lnTo>
                  <a:cubicBezTo>
                    <a:pt x="210" y="570"/>
                    <a:pt x="217" y="573"/>
                    <a:pt x="225" y="574"/>
                  </a:cubicBezTo>
                  <a:cubicBezTo>
                    <a:pt x="245" y="579"/>
                    <a:pt x="265" y="582"/>
                    <a:pt x="286" y="582"/>
                  </a:cubicBezTo>
                  <a:lnTo>
                    <a:pt x="290" y="582"/>
                  </a:lnTo>
                  <a:lnTo>
                    <a:pt x="304" y="541"/>
                  </a:lnTo>
                  <a:cubicBezTo>
                    <a:pt x="319" y="540"/>
                    <a:pt x="334" y="538"/>
                    <a:pt x="348" y="535"/>
                  </a:cubicBezTo>
                  <a:lnTo>
                    <a:pt x="374" y="570"/>
                  </a:lnTo>
                  <a:lnTo>
                    <a:pt x="378" y="569"/>
                  </a:lnTo>
                  <a:cubicBezTo>
                    <a:pt x="405" y="561"/>
                    <a:pt x="430" y="548"/>
                    <a:pt x="454" y="533"/>
                  </a:cubicBezTo>
                  <a:lnTo>
                    <a:pt x="458" y="530"/>
                  </a:lnTo>
                  <a:lnTo>
                    <a:pt x="444" y="489"/>
                  </a:lnTo>
                  <a:cubicBezTo>
                    <a:pt x="457" y="479"/>
                    <a:pt x="469" y="468"/>
                    <a:pt x="479" y="456"/>
                  </a:cubicBezTo>
                  <a:lnTo>
                    <a:pt x="521" y="470"/>
                  </a:lnTo>
                  <a:lnTo>
                    <a:pt x="524" y="467"/>
                  </a:lnTo>
                  <a:cubicBezTo>
                    <a:pt x="540" y="445"/>
                    <a:pt x="554" y="421"/>
                    <a:pt x="564" y="395"/>
                  </a:cubicBezTo>
                  <a:lnTo>
                    <a:pt x="565" y="390"/>
                  </a:lnTo>
                  <a:lnTo>
                    <a:pt x="531" y="364"/>
                  </a:lnTo>
                  <a:cubicBezTo>
                    <a:pt x="532" y="359"/>
                    <a:pt x="534" y="354"/>
                    <a:pt x="535" y="348"/>
                  </a:cubicBezTo>
                  <a:cubicBezTo>
                    <a:pt x="538" y="337"/>
                    <a:pt x="540" y="325"/>
                    <a:pt x="541" y="313"/>
                  </a:cubicBezTo>
                  <a:lnTo>
                    <a:pt x="583" y="300"/>
                  </a:lnTo>
                  <a:lnTo>
                    <a:pt x="583" y="296"/>
                  </a:lnTo>
                  <a:cubicBezTo>
                    <a:pt x="583" y="294"/>
                    <a:pt x="583" y="292"/>
                    <a:pt x="583" y="290"/>
                  </a:cubicBezTo>
                  <a:cubicBezTo>
                    <a:pt x="583" y="265"/>
                    <a:pt x="579" y="239"/>
                    <a:pt x="573" y="215"/>
                  </a:cubicBezTo>
                  <a:close/>
                  <a:moveTo>
                    <a:pt x="366" y="291"/>
                  </a:moveTo>
                  <a:cubicBezTo>
                    <a:pt x="366" y="297"/>
                    <a:pt x="366" y="302"/>
                    <a:pt x="364" y="308"/>
                  </a:cubicBezTo>
                  <a:cubicBezTo>
                    <a:pt x="356" y="343"/>
                    <a:pt x="326" y="366"/>
                    <a:pt x="292" y="366"/>
                  </a:cubicBezTo>
                  <a:cubicBezTo>
                    <a:pt x="286" y="366"/>
                    <a:pt x="280" y="365"/>
                    <a:pt x="274" y="364"/>
                  </a:cubicBezTo>
                  <a:cubicBezTo>
                    <a:pt x="240" y="356"/>
                    <a:pt x="217" y="325"/>
                    <a:pt x="217" y="291"/>
                  </a:cubicBezTo>
                  <a:cubicBezTo>
                    <a:pt x="217" y="285"/>
                    <a:pt x="217" y="280"/>
                    <a:pt x="219" y="274"/>
                  </a:cubicBezTo>
                  <a:cubicBezTo>
                    <a:pt x="227" y="239"/>
                    <a:pt x="257" y="216"/>
                    <a:pt x="292" y="216"/>
                  </a:cubicBezTo>
                  <a:cubicBezTo>
                    <a:pt x="297" y="216"/>
                    <a:pt x="303" y="217"/>
                    <a:pt x="309" y="218"/>
                  </a:cubicBezTo>
                  <a:cubicBezTo>
                    <a:pt x="343" y="226"/>
                    <a:pt x="366" y="257"/>
                    <a:pt x="366" y="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Network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5DD8E5-D972-05BF-6446-FD1BA4B3347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0261252" y="1586494"/>
            <a:ext cx="338296" cy="339381"/>
            <a:chOff x="86" y="86"/>
            <a:chExt cx="312" cy="313"/>
          </a:xfrm>
          <a:solidFill>
            <a:srgbClr val="002060"/>
          </a:solidFill>
        </p:grpSpPr>
        <p:sp>
          <p:nvSpPr>
            <p:cNvPr id="41" name="Network3">
              <a:extLst>
                <a:ext uri="{FF2B5EF4-FFF2-40B4-BE49-F238E27FC236}">
                  <a16:creationId xmlns:a16="http://schemas.microsoft.com/office/drawing/2014/main" id="{82D564E0-6E92-7289-08DC-44A3FD543B8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3" y="321"/>
              <a:ext cx="78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Network3">
              <a:extLst>
                <a:ext uri="{FF2B5EF4-FFF2-40B4-BE49-F238E27FC236}">
                  <a16:creationId xmlns:a16="http://schemas.microsoft.com/office/drawing/2014/main" id="{F927CEC2-004B-E188-3110-603566888B9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3" y="86"/>
              <a:ext cx="78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Network3">
              <a:extLst>
                <a:ext uri="{FF2B5EF4-FFF2-40B4-BE49-F238E27FC236}">
                  <a16:creationId xmlns:a16="http://schemas.microsoft.com/office/drawing/2014/main" id="{AFE4C6F2-5CFD-8E7E-143A-86D66143E94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0" y="321"/>
              <a:ext cx="78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Network3">
              <a:extLst>
                <a:ext uri="{FF2B5EF4-FFF2-40B4-BE49-F238E27FC236}">
                  <a16:creationId xmlns:a16="http://schemas.microsoft.com/office/drawing/2014/main" id="{7168B34A-87DE-080A-2079-71A804F6F3CB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6" y="321"/>
              <a:ext cx="78" cy="7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Network3">
              <a:extLst>
                <a:ext uri="{FF2B5EF4-FFF2-40B4-BE49-F238E27FC236}">
                  <a16:creationId xmlns:a16="http://schemas.microsoft.com/office/drawing/2014/main" id="{8ED3291D-26C5-E16F-DF7D-65E9C4956A9B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3" y="184"/>
              <a:ext cx="19" cy="4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Network3">
              <a:extLst>
                <a:ext uri="{FF2B5EF4-FFF2-40B4-BE49-F238E27FC236}">
                  <a16:creationId xmlns:a16="http://schemas.microsoft.com/office/drawing/2014/main" id="{A592B88E-C928-1CDE-6390-8D482336E61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3" y="243"/>
              <a:ext cx="19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Network3">
              <a:extLst>
                <a:ext uri="{FF2B5EF4-FFF2-40B4-BE49-F238E27FC236}">
                  <a16:creationId xmlns:a16="http://schemas.microsoft.com/office/drawing/2014/main" id="{35E0E985-1540-7843-7EEF-6AA9BCFD4303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16" y="233"/>
              <a:ext cx="253" cy="68"/>
            </a:xfrm>
            <a:custGeom>
              <a:avLst/>
              <a:gdLst>
                <a:gd name="T0" fmla="*/ 325 w 325"/>
                <a:gd name="T1" fmla="*/ 87 h 87"/>
                <a:gd name="T2" fmla="*/ 300 w 325"/>
                <a:gd name="T3" fmla="*/ 87 h 87"/>
                <a:gd name="T4" fmla="*/ 300 w 325"/>
                <a:gd name="T5" fmla="*/ 25 h 87"/>
                <a:gd name="T6" fmla="*/ 25 w 325"/>
                <a:gd name="T7" fmla="*/ 25 h 87"/>
                <a:gd name="T8" fmla="*/ 25 w 325"/>
                <a:gd name="T9" fmla="*/ 87 h 87"/>
                <a:gd name="T10" fmla="*/ 0 w 325"/>
                <a:gd name="T11" fmla="*/ 87 h 87"/>
                <a:gd name="T12" fmla="*/ 0 w 325"/>
                <a:gd name="T13" fmla="*/ 0 h 87"/>
                <a:gd name="T14" fmla="*/ 325 w 325"/>
                <a:gd name="T15" fmla="*/ 0 h 87"/>
                <a:gd name="T16" fmla="*/ 325 w 325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87">
                  <a:moveTo>
                    <a:pt x="325" y="87"/>
                  </a:moveTo>
                  <a:lnTo>
                    <a:pt x="300" y="87"/>
                  </a:lnTo>
                  <a:lnTo>
                    <a:pt x="300" y="25"/>
                  </a:lnTo>
                  <a:lnTo>
                    <a:pt x="25" y="25"/>
                  </a:lnTo>
                  <a:lnTo>
                    <a:pt x="25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25" y="0"/>
                  </a:lnTo>
                  <a:lnTo>
                    <a:pt x="3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1F78397-F432-B444-7C12-D768294FEA1A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1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9EE7D05-E58B-5639-C27C-C92555E8C626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Projected Performance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64A03-2AF4-F0C9-F39C-F8EF024FAEB8}"/>
              </a:ext>
            </a:extLst>
          </p:cNvPr>
          <p:cNvCxnSpPr>
            <a:cxnSpLocks/>
          </p:cNvCxnSpPr>
          <p:nvPr/>
        </p:nvCxnSpPr>
        <p:spPr bwMode="auto">
          <a:xfrm>
            <a:off x="492580" y="1490089"/>
            <a:ext cx="10417375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A2A895-1BF6-7346-1E1F-2A63E6AF1888}"/>
              </a:ext>
            </a:extLst>
          </p:cNvPr>
          <p:cNvCxnSpPr>
            <a:cxnSpLocks/>
          </p:cNvCxnSpPr>
          <p:nvPr/>
        </p:nvCxnSpPr>
        <p:spPr bwMode="auto">
          <a:xfrm>
            <a:off x="2289018" y="1524208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99CBF7D-7B9F-E57C-9095-11344B77F1BE}"/>
              </a:ext>
            </a:extLst>
          </p:cNvPr>
          <p:cNvSpPr/>
          <p:nvPr/>
        </p:nvSpPr>
        <p:spPr bwMode="auto">
          <a:xfrm>
            <a:off x="492579" y="916770"/>
            <a:ext cx="1638723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B8F96-5F6F-BC09-A6D3-70F726B2AA17}"/>
              </a:ext>
            </a:extLst>
          </p:cNvPr>
          <p:cNvSpPr/>
          <p:nvPr/>
        </p:nvSpPr>
        <p:spPr bwMode="auto">
          <a:xfrm>
            <a:off x="2389103" y="916770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90F06-C9FD-993B-85E8-380CC7E2858A}"/>
              </a:ext>
            </a:extLst>
          </p:cNvPr>
          <p:cNvSpPr/>
          <p:nvPr/>
        </p:nvSpPr>
        <p:spPr bwMode="auto">
          <a:xfrm>
            <a:off x="4113528" y="916770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AC9A9-C386-4302-ADA5-FDA86750DC23}"/>
              </a:ext>
            </a:extLst>
          </p:cNvPr>
          <p:cNvSpPr/>
          <p:nvPr/>
        </p:nvSpPr>
        <p:spPr bwMode="auto">
          <a:xfrm>
            <a:off x="5837954" y="916770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DB1124-D2D5-C809-ECFE-54C6BFAD242D}"/>
              </a:ext>
            </a:extLst>
          </p:cNvPr>
          <p:cNvCxnSpPr>
            <a:cxnSpLocks/>
          </p:cNvCxnSpPr>
          <p:nvPr/>
        </p:nvCxnSpPr>
        <p:spPr bwMode="auto">
          <a:xfrm>
            <a:off x="4060797" y="1490089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65B56-9259-896F-210E-4B05336F6B12}"/>
              </a:ext>
            </a:extLst>
          </p:cNvPr>
          <p:cNvCxnSpPr>
            <a:cxnSpLocks/>
          </p:cNvCxnSpPr>
          <p:nvPr/>
        </p:nvCxnSpPr>
        <p:spPr bwMode="auto">
          <a:xfrm>
            <a:off x="5776616" y="1490089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18536-F19A-1B57-2085-AB23FB127DF2}"/>
              </a:ext>
            </a:extLst>
          </p:cNvPr>
          <p:cNvCxnSpPr>
            <a:cxnSpLocks/>
          </p:cNvCxnSpPr>
          <p:nvPr/>
        </p:nvCxnSpPr>
        <p:spPr bwMode="auto">
          <a:xfrm>
            <a:off x="2293567" y="943192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61915-1429-A2AC-4FA4-8F9596CCA5AE}"/>
              </a:ext>
            </a:extLst>
          </p:cNvPr>
          <p:cNvCxnSpPr>
            <a:cxnSpLocks/>
          </p:cNvCxnSpPr>
          <p:nvPr/>
        </p:nvCxnSpPr>
        <p:spPr bwMode="auto">
          <a:xfrm>
            <a:off x="4051179" y="943192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BD7C1E-42FC-3E49-43A1-9198191FC0AF}"/>
              </a:ext>
            </a:extLst>
          </p:cNvPr>
          <p:cNvCxnSpPr>
            <a:cxnSpLocks/>
          </p:cNvCxnSpPr>
          <p:nvPr/>
        </p:nvCxnSpPr>
        <p:spPr bwMode="auto">
          <a:xfrm>
            <a:off x="5781165" y="943192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A778A-B415-8B22-47E2-19EDC86CE668}"/>
              </a:ext>
            </a:extLst>
          </p:cNvPr>
          <p:cNvSpPr/>
          <p:nvPr/>
        </p:nvSpPr>
        <p:spPr bwMode="auto">
          <a:xfrm>
            <a:off x="379460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Revenues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120DAA-D3E4-28C8-F08A-13639D03AFCA}"/>
              </a:ext>
            </a:extLst>
          </p:cNvPr>
          <p:cNvSpPr/>
          <p:nvPr/>
        </p:nvSpPr>
        <p:spPr bwMode="auto">
          <a:xfrm>
            <a:off x="379460" y="2252485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Cost of Goods Sold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F0568-9DE9-5D19-B705-E76AACF1948E}"/>
              </a:ext>
            </a:extLst>
          </p:cNvPr>
          <p:cNvSpPr/>
          <p:nvPr/>
        </p:nvSpPr>
        <p:spPr bwMode="auto">
          <a:xfrm>
            <a:off x="379460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Gross Profit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D9E13-AD36-1EB7-4E79-EFC6D9203A05}"/>
              </a:ext>
            </a:extLst>
          </p:cNvPr>
          <p:cNvSpPr/>
          <p:nvPr/>
        </p:nvSpPr>
        <p:spPr bwMode="auto">
          <a:xfrm>
            <a:off x="379460" y="3409841"/>
            <a:ext cx="2079026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Selling, General and Administrative Expenses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DEE80-7BA5-0022-8B31-7AF538CACB99}"/>
              </a:ext>
            </a:extLst>
          </p:cNvPr>
          <p:cNvSpPr/>
          <p:nvPr/>
        </p:nvSpPr>
        <p:spPr bwMode="auto">
          <a:xfrm>
            <a:off x="379460" y="3988519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EBITDA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6E9EA-0A30-5634-D093-4296F1EBB2BA}"/>
              </a:ext>
            </a:extLst>
          </p:cNvPr>
          <p:cNvSpPr/>
          <p:nvPr/>
        </p:nvSpPr>
        <p:spPr bwMode="auto">
          <a:xfrm>
            <a:off x="379460" y="4567197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Financing Costs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28464C-9373-6C84-E5D0-BCA86E767BF4}"/>
              </a:ext>
            </a:extLst>
          </p:cNvPr>
          <p:cNvSpPr/>
          <p:nvPr/>
        </p:nvSpPr>
        <p:spPr bwMode="auto">
          <a:xfrm>
            <a:off x="379460" y="5145875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Taxes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41B1B-C2B1-61B1-ADB9-28BBE59A04F2}"/>
              </a:ext>
            </a:extLst>
          </p:cNvPr>
          <p:cNvSpPr/>
          <p:nvPr/>
        </p:nvSpPr>
        <p:spPr bwMode="auto">
          <a:xfrm>
            <a:off x="379460" y="5724556"/>
            <a:ext cx="1680529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Net Profit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01687C-4AAB-7B8B-4286-78CC4B38E4B9}"/>
              </a:ext>
            </a:extLst>
          </p:cNvPr>
          <p:cNvSpPr/>
          <p:nvPr/>
        </p:nvSpPr>
        <p:spPr bwMode="auto">
          <a:xfrm>
            <a:off x="2358287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325ED6-25EF-AAB2-EB20-E3122F3FC8CD}"/>
              </a:ext>
            </a:extLst>
          </p:cNvPr>
          <p:cNvSpPr/>
          <p:nvPr/>
        </p:nvSpPr>
        <p:spPr bwMode="auto">
          <a:xfrm>
            <a:off x="4148209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1D72B5-BC53-A0D0-2121-2DCA1B1F11DC}"/>
              </a:ext>
            </a:extLst>
          </p:cNvPr>
          <p:cNvSpPr/>
          <p:nvPr/>
        </p:nvSpPr>
        <p:spPr bwMode="auto">
          <a:xfrm>
            <a:off x="5833449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3A7B2C-67C7-EC3A-E31B-E6B1C6AFF53B}"/>
              </a:ext>
            </a:extLst>
          </p:cNvPr>
          <p:cNvSpPr/>
          <p:nvPr/>
        </p:nvSpPr>
        <p:spPr bwMode="auto">
          <a:xfrm>
            <a:off x="2358287" y="224713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88455F-F172-7344-2CF0-558326BB0031}"/>
              </a:ext>
            </a:extLst>
          </p:cNvPr>
          <p:cNvSpPr/>
          <p:nvPr/>
        </p:nvSpPr>
        <p:spPr bwMode="auto">
          <a:xfrm>
            <a:off x="4134272" y="224713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9ABA20-0667-F665-3554-28F6F32D2762}"/>
              </a:ext>
            </a:extLst>
          </p:cNvPr>
          <p:cNvSpPr/>
          <p:nvPr/>
        </p:nvSpPr>
        <p:spPr bwMode="auto">
          <a:xfrm>
            <a:off x="5833449" y="224713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D32124-FE49-6702-AACE-33763E4B337A}"/>
              </a:ext>
            </a:extLst>
          </p:cNvPr>
          <p:cNvSpPr/>
          <p:nvPr/>
        </p:nvSpPr>
        <p:spPr bwMode="auto">
          <a:xfrm>
            <a:off x="2375509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A0A4DF-332B-D862-3BAC-F2B5B940492A}"/>
              </a:ext>
            </a:extLst>
          </p:cNvPr>
          <p:cNvSpPr/>
          <p:nvPr/>
        </p:nvSpPr>
        <p:spPr bwMode="auto">
          <a:xfrm>
            <a:off x="4148209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0DB6CB-F180-25EC-BACA-F7BB05537CE3}"/>
              </a:ext>
            </a:extLst>
          </p:cNvPr>
          <p:cNvSpPr/>
          <p:nvPr/>
        </p:nvSpPr>
        <p:spPr bwMode="auto">
          <a:xfrm>
            <a:off x="5833449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1491FA-E070-46A9-999F-0E7A067B453D}"/>
              </a:ext>
            </a:extLst>
          </p:cNvPr>
          <p:cNvSpPr/>
          <p:nvPr/>
        </p:nvSpPr>
        <p:spPr bwMode="auto">
          <a:xfrm>
            <a:off x="2383260" y="3409841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A1BB9B-7234-CC63-2738-C35ABC5C46D7}"/>
              </a:ext>
            </a:extLst>
          </p:cNvPr>
          <p:cNvSpPr/>
          <p:nvPr/>
        </p:nvSpPr>
        <p:spPr bwMode="auto">
          <a:xfrm>
            <a:off x="4148209" y="3409841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9AB7ED-E8EF-1374-E81C-F8D42F03F07B}"/>
              </a:ext>
            </a:extLst>
          </p:cNvPr>
          <p:cNvSpPr/>
          <p:nvPr/>
        </p:nvSpPr>
        <p:spPr bwMode="auto">
          <a:xfrm>
            <a:off x="5829760" y="3409841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F73B5-2867-7B10-05AE-83409A5D7816}"/>
              </a:ext>
            </a:extLst>
          </p:cNvPr>
          <p:cNvSpPr/>
          <p:nvPr/>
        </p:nvSpPr>
        <p:spPr bwMode="auto">
          <a:xfrm>
            <a:off x="2375509" y="399387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C77535-642B-0924-141C-916BFD2498EA}"/>
              </a:ext>
            </a:extLst>
          </p:cNvPr>
          <p:cNvSpPr/>
          <p:nvPr/>
        </p:nvSpPr>
        <p:spPr bwMode="auto">
          <a:xfrm>
            <a:off x="4148209" y="399387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894C6B-2DE5-4372-AAEA-D1F3AC62720D}"/>
              </a:ext>
            </a:extLst>
          </p:cNvPr>
          <p:cNvSpPr/>
          <p:nvPr/>
        </p:nvSpPr>
        <p:spPr bwMode="auto">
          <a:xfrm>
            <a:off x="5833449" y="399387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38F97E-BDC2-64E9-9044-905181812262}"/>
              </a:ext>
            </a:extLst>
          </p:cNvPr>
          <p:cNvSpPr/>
          <p:nvPr/>
        </p:nvSpPr>
        <p:spPr bwMode="auto">
          <a:xfrm>
            <a:off x="2383260" y="456719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062BC3-AF52-3160-633B-FA0C1151B29A}"/>
              </a:ext>
            </a:extLst>
          </p:cNvPr>
          <p:cNvSpPr/>
          <p:nvPr/>
        </p:nvSpPr>
        <p:spPr bwMode="auto">
          <a:xfrm>
            <a:off x="4148209" y="456719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1D6F80-6F9D-F9CD-F6F7-D15A28A55489}"/>
              </a:ext>
            </a:extLst>
          </p:cNvPr>
          <p:cNvSpPr/>
          <p:nvPr/>
        </p:nvSpPr>
        <p:spPr bwMode="auto">
          <a:xfrm>
            <a:off x="5829760" y="456719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42360B-A15E-46E1-49AD-7EBFB32B6D3E}"/>
              </a:ext>
            </a:extLst>
          </p:cNvPr>
          <p:cNvSpPr/>
          <p:nvPr/>
        </p:nvSpPr>
        <p:spPr bwMode="auto">
          <a:xfrm>
            <a:off x="2383260" y="514052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3FCDDD-4740-7AAB-46ED-79F50B67CD4B}"/>
              </a:ext>
            </a:extLst>
          </p:cNvPr>
          <p:cNvSpPr/>
          <p:nvPr/>
        </p:nvSpPr>
        <p:spPr bwMode="auto">
          <a:xfrm>
            <a:off x="4148209" y="514052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ABE13C-A1F5-5C71-FF8F-D13BAD71C475}"/>
              </a:ext>
            </a:extLst>
          </p:cNvPr>
          <p:cNvSpPr/>
          <p:nvPr/>
        </p:nvSpPr>
        <p:spPr bwMode="auto">
          <a:xfrm>
            <a:off x="5829760" y="514052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F40D2-5B50-79A3-D2F2-25F4008979CB}"/>
              </a:ext>
            </a:extLst>
          </p:cNvPr>
          <p:cNvSpPr/>
          <p:nvPr/>
        </p:nvSpPr>
        <p:spPr bwMode="auto">
          <a:xfrm>
            <a:off x="2358287" y="572455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EF408DA-8E85-0230-5CF8-D413DCF0CF9E}"/>
              </a:ext>
            </a:extLst>
          </p:cNvPr>
          <p:cNvSpPr/>
          <p:nvPr/>
        </p:nvSpPr>
        <p:spPr bwMode="auto">
          <a:xfrm>
            <a:off x="4130987" y="572455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753373-916E-D783-D3AC-B01FD2DF6A5E}"/>
              </a:ext>
            </a:extLst>
          </p:cNvPr>
          <p:cNvSpPr/>
          <p:nvPr/>
        </p:nvSpPr>
        <p:spPr bwMode="auto">
          <a:xfrm>
            <a:off x="5816227" y="572455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392088-16A6-D886-D868-454308FC06CB}"/>
              </a:ext>
            </a:extLst>
          </p:cNvPr>
          <p:cNvSpPr/>
          <p:nvPr/>
        </p:nvSpPr>
        <p:spPr bwMode="auto">
          <a:xfrm>
            <a:off x="7573699" y="916770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192812-3A04-CC61-4A9E-AFDDF2989B98}"/>
              </a:ext>
            </a:extLst>
          </p:cNvPr>
          <p:cNvCxnSpPr>
            <a:cxnSpLocks/>
          </p:cNvCxnSpPr>
          <p:nvPr/>
        </p:nvCxnSpPr>
        <p:spPr bwMode="auto">
          <a:xfrm>
            <a:off x="7512361" y="1490089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9A1D59-E958-78B8-5B25-C70144555588}"/>
              </a:ext>
            </a:extLst>
          </p:cNvPr>
          <p:cNvCxnSpPr>
            <a:cxnSpLocks/>
          </p:cNvCxnSpPr>
          <p:nvPr/>
        </p:nvCxnSpPr>
        <p:spPr bwMode="auto">
          <a:xfrm>
            <a:off x="7516910" y="943192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3190CE0-D520-638E-0009-FFB71211E206}"/>
              </a:ext>
            </a:extLst>
          </p:cNvPr>
          <p:cNvSpPr/>
          <p:nvPr/>
        </p:nvSpPr>
        <p:spPr bwMode="auto">
          <a:xfrm>
            <a:off x="7569194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67D5BE-C308-2727-DCF0-670E13C8A9E4}"/>
              </a:ext>
            </a:extLst>
          </p:cNvPr>
          <p:cNvSpPr/>
          <p:nvPr/>
        </p:nvSpPr>
        <p:spPr bwMode="auto">
          <a:xfrm>
            <a:off x="7569194" y="224713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9B2091-8B5F-165B-B7AC-0A6F59F828AD}"/>
              </a:ext>
            </a:extLst>
          </p:cNvPr>
          <p:cNvSpPr/>
          <p:nvPr/>
        </p:nvSpPr>
        <p:spPr bwMode="auto">
          <a:xfrm>
            <a:off x="7569194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657643-7011-5214-7235-EF88C3B17547}"/>
              </a:ext>
            </a:extLst>
          </p:cNvPr>
          <p:cNvSpPr/>
          <p:nvPr/>
        </p:nvSpPr>
        <p:spPr bwMode="auto">
          <a:xfrm>
            <a:off x="7565505" y="3409841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F70150A-89A3-424D-B77A-3AB244833355}"/>
              </a:ext>
            </a:extLst>
          </p:cNvPr>
          <p:cNvSpPr/>
          <p:nvPr/>
        </p:nvSpPr>
        <p:spPr bwMode="auto">
          <a:xfrm>
            <a:off x="7569194" y="399387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A443B0-2517-FC2B-1B6E-6BB51320572A}"/>
              </a:ext>
            </a:extLst>
          </p:cNvPr>
          <p:cNvSpPr/>
          <p:nvPr/>
        </p:nvSpPr>
        <p:spPr bwMode="auto">
          <a:xfrm>
            <a:off x="7565505" y="456719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93F6CF-236E-93E9-FBEA-66E671FE850F}"/>
              </a:ext>
            </a:extLst>
          </p:cNvPr>
          <p:cNvSpPr/>
          <p:nvPr/>
        </p:nvSpPr>
        <p:spPr bwMode="auto">
          <a:xfrm>
            <a:off x="7565505" y="514052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A61100-3C4D-8C37-941B-B428F29F6BF0}"/>
              </a:ext>
            </a:extLst>
          </p:cNvPr>
          <p:cNvSpPr/>
          <p:nvPr/>
        </p:nvSpPr>
        <p:spPr bwMode="auto">
          <a:xfrm>
            <a:off x="7551972" y="572455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3CBACE-7DC0-CA5F-83B1-222A19C0A7C2}"/>
              </a:ext>
            </a:extLst>
          </p:cNvPr>
          <p:cNvSpPr/>
          <p:nvPr/>
        </p:nvSpPr>
        <p:spPr bwMode="auto">
          <a:xfrm>
            <a:off x="9309444" y="916770"/>
            <a:ext cx="1600511" cy="518841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0B9FF80-33CA-1D64-FCB4-28F2DA89BE6E}"/>
              </a:ext>
            </a:extLst>
          </p:cNvPr>
          <p:cNvCxnSpPr>
            <a:cxnSpLocks/>
          </p:cNvCxnSpPr>
          <p:nvPr/>
        </p:nvCxnSpPr>
        <p:spPr bwMode="auto">
          <a:xfrm>
            <a:off x="9248106" y="1490089"/>
            <a:ext cx="0" cy="4443982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BBFF0A-9959-8962-13F7-2576FF138FD0}"/>
              </a:ext>
            </a:extLst>
          </p:cNvPr>
          <p:cNvCxnSpPr>
            <a:cxnSpLocks/>
          </p:cNvCxnSpPr>
          <p:nvPr/>
        </p:nvCxnSpPr>
        <p:spPr bwMode="auto">
          <a:xfrm>
            <a:off x="9252655" y="943192"/>
            <a:ext cx="0" cy="50135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1B1B758-4A87-6E3F-C4BF-AE2B7877AB6A}"/>
              </a:ext>
            </a:extLst>
          </p:cNvPr>
          <p:cNvSpPr/>
          <p:nvPr/>
        </p:nvSpPr>
        <p:spPr bwMode="auto">
          <a:xfrm>
            <a:off x="9304939" y="167380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D447BE-B4D8-20FF-83C5-310234EA0C74}"/>
              </a:ext>
            </a:extLst>
          </p:cNvPr>
          <p:cNvSpPr/>
          <p:nvPr/>
        </p:nvSpPr>
        <p:spPr bwMode="auto">
          <a:xfrm>
            <a:off x="9304939" y="224713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951EA2-B600-B2FE-EB3B-523D723D464C}"/>
              </a:ext>
            </a:extLst>
          </p:cNvPr>
          <p:cNvSpPr/>
          <p:nvPr/>
        </p:nvSpPr>
        <p:spPr bwMode="auto">
          <a:xfrm>
            <a:off x="9304939" y="2831163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140126-C49F-E50D-DFEF-390573EC5B37}"/>
              </a:ext>
            </a:extLst>
          </p:cNvPr>
          <p:cNvSpPr/>
          <p:nvPr/>
        </p:nvSpPr>
        <p:spPr bwMode="auto">
          <a:xfrm>
            <a:off x="9301250" y="3409841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2B115FC-BD6F-D267-ACE2-E4DBFDEE510A}"/>
              </a:ext>
            </a:extLst>
          </p:cNvPr>
          <p:cNvSpPr/>
          <p:nvPr/>
        </p:nvSpPr>
        <p:spPr bwMode="auto">
          <a:xfrm>
            <a:off x="9304939" y="3993870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7AD38C9-B854-1454-4C39-FA56E7107D34}"/>
              </a:ext>
            </a:extLst>
          </p:cNvPr>
          <p:cNvSpPr/>
          <p:nvPr/>
        </p:nvSpPr>
        <p:spPr bwMode="auto">
          <a:xfrm>
            <a:off x="9301250" y="4567197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729BE0-EBDB-E5FF-0209-F930556C895B}"/>
              </a:ext>
            </a:extLst>
          </p:cNvPr>
          <p:cNvSpPr/>
          <p:nvPr/>
        </p:nvSpPr>
        <p:spPr bwMode="auto">
          <a:xfrm>
            <a:off x="9301250" y="5140524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1BA3CE-6EC1-D333-1811-514BE0074EA8}"/>
              </a:ext>
            </a:extLst>
          </p:cNvPr>
          <p:cNvSpPr/>
          <p:nvPr/>
        </p:nvSpPr>
        <p:spPr bwMode="auto">
          <a:xfrm>
            <a:off x="9287717" y="5724556"/>
            <a:ext cx="1514900" cy="451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$$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76F02E-74A8-7D74-7EC2-B5BFB08C9045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FBA11D7-E74A-5A07-7624-A826AA787B4C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Financing Needs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6D1B33-EAF9-2E6E-3CC9-34CEBF6EB699}"/>
              </a:ext>
            </a:extLst>
          </p:cNvPr>
          <p:cNvSpPr/>
          <p:nvPr/>
        </p:nvSpPr>
        <p:spPr bwMode="auto">
          <a:xfrm>
            <a:off x="242981" y="1842052"/>
            <a:ext cx="2698998" cy="861392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Total Amount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CCEB1-FD08-90F7-ED6A-20EA553D06BC}"/>
              </a:ext>
            </a:extLst>
          </p:cNvPr>
          <p:cNvSpPr/>
          <p:nvPr/>
        </p:nvSpPr>
        <p:spPr bwMode="auto">
          <a:xfrm>
            <a:off x="242981" y="848139"/>
            <a:ext cx="2698998" cy="29154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Financing Needs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05048-6B4D-8EA7-6273-DF69EAB90A84}"/>
              </a:ext>
            </a:extLst>
          </p:cNvPr>
          <p:cNvSpPr/>
          <p:nvPr/>
        </p:nvSpPr>
        <p:spPr bwMode="auto">
          <a:xfrm>
            <a:off x="242981" y="1404730"/>
            <a:ext cx="2698998" cy="291548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2B7E2-7436-3F67-CC62-650CFC4376A7}"/>
              </a:ext>
            </a:extLst>
          </p:cNvPr>
          <p:cNvSpPr/>
          <p:nvPr/>
        </p:nvSpPr>
        <p:spPr bwMode="auto">
          <a:xfrm>
            <a:off x="350144" y="2950860"/>
            <a:ext cx="1172741" cy="588343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D0687A-65DC-AB34-DC62-07635BAF66EC}"/>
              </a:ext>
            </a:extLst>
          </p:cNvPr>
          <p:cNvSpPr/>
          <p:nvPr/>
        </p:nvSpPr>
        <p:spPr bwMode="auto">
          <a:xfrm>
            <a:off x="1733848" y="2937609"/>
            <a:ext cx="1172741" cy="588343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792C9-A5A9-1DB1-E4D5-F792426B66A5}"/>
              </a:ext>
            </a:extLst>
          </p:cNvPr>
          <p:cNvSpPr/>
          <p:nvPr/>
        </p:nvSpPr>
        <p:spPr bwMode="auto">
          <a:xfrm>
            <a:off x="164725" y="3570955"/>
            <a:ext cx="1492978" cy="247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External funding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0C89DA-04A5-AA7F-1E52-FBD6F5D8B154}"/>
              </a:ext>
            </a:extLst>
          </p:cNvPr>
          <p:cNvSpPr/>
          <p:nvPr/>
        </p:nvSpPr>
        <p:spPr bwMode="auto">
          <a:xfrm>
            <a:off x="1592479" y="3583335"/>
            <a:ext cx="1759114" cy="247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Company resources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AFB367-C0C9-61A8-8A53-9480990C1059}"/>
              </a:ext>
            </a:extLst>
          </p:cNvPr>
          <p:cNvCxnSpPr>
            <a:cxnSpLocks/>
          </p:cNvCxnSpPr>
          <p:nvPr/>
        </p:nvCxnSpPr>
        <p:spPr bwMode="auto">
          <a:xfrm>
            <a:off x="66260" y="3988906"/>
            <a:ext cx="12099236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614D0-5A66-55C2-2C27-7C7DDAE9DDDF}"/>
              </a:ext>
            </a:extLst>
          </p:cNvPr>
          <p:cNvSpPr/>
          <p:nvPr/>
        </p:nvSpPr>
        <p:spPr bwMode="auto">
          <a:xfrm>
            <a:off x="3498577" y="848139"/>
            <a:ext cx="8336859" cy="29151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Purpose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B7FCF-3D04-3EB3-39C3-D9AA0B3CE7C5}"/>
              </a:ext>
            </a:extLst>
          </p:cNvPr>
          <p:cNvSpPr/>
          <p:nvPr/>
        </p:nvSpPr>
        <p:spPr bwMode="auto">
          <a:xfrm>
            <a:off x="3498574" y="1342687"/>
            <a:ext cx="8336859" cy="246972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057B6-C190-9663-4FD9-BDAAE052E7D5}"/>
              </a:ext>
            </a:extLst>
          </p:cNvPr>
          <p:cNvSpPr/>
          <p:nvPr/>
        </p:nvSpPr>
        <p:spPr bwMode="auto">
          <a:xfrm>
            <a:off x="242980" y="4638261"/>
            <a:ext cx="2698999" cy="861392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Total Amount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153D9-311D-5E63-5D9F-23D1E28F5AD7}"/>
              </a:ext>
            </a:extLst>
          </p:cNvPr>
          <p:cNvSpPr/>
          <p:nvPr/>
        </p:nvSpPr>
        <p:spPr bwMode="auto">
          <a:xfrm>
            <a:off x="242980" y="4200939"/>
            <a:ext cx="2698998" cy="291548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Year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714393-EB43-EDCE-0C5D-06B85633900C}"/>
              </a:ext>
            </a:extLst>
          </p:cNvPr>
          <p:cNvSpPr/>
          <p:nvPr/>
        </p:nvSpPr>
        <p:spPr bwMode="auto">
          <a:xfrm>
            <a:off x="350143" y="5747069"/>
            <a:ext cx="1172741" cy="588343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9A131-3C27-7031-73E3-3401D8021592}"/>
              </a:ext>
            </a:extLst>
          </p:cNvPr>
          <p:cNvSpPr/>
          <p:nvPr/>
        </p:nvSpPr>
        <p:spPr bwMode="auto">
          <a:xfrm>
            <a:off x="1733847" y="5733818"/>
            <a:ext cx="1172741" cy="588343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16E026-930C-A730-94B1-3BCF2B7184C3}"/>
              </a:ext>
            </a:extLst>
          </p:cNvPr>
          <p:cNvSpPr/>
          <p:nvPr/>
        </p:nvSpPr>
        <p:spPr bwMode="auto">
          <a:xfrm>
            <a:off x="242980" y="6379544"/>
            <a:ext cx="1492978" cy="247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External funding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C1DFA-D261-F165-4F42-ED24FD71E0B8}"/>
              </a:ext>
            </a:extLst>
          </p:cNvPr>
          <p:cNvSpPr/>
          <p:nvPr/>
        </p:nvSpPr>
        <p:spPr bwMode="auto">
          <a:xfrm>
            <a:off x="1625610" y="6379544"/>
            <a:ext cx="1759114" cy="247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Company 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DB07EF-402C-E61E-CE00-0E8D5B821C94}"/>
              </a:ext>
            </a:extLst>
          </p:cNvPr>
          <p:cNvSpPr/>
          <p:nvPr/>
        </p:nvSpPr>
        <p:spPr bwMode="auto">
          <a:xfrm>
            <a:off x="3498574" y="4244918"/>
            <a:ext cx="8336859" cy="246972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93066D2-85BE-85A8-40CF-FD6A241B17E0}"/>
              </a:ext>
            </a:extLst>
          </p:cNvPr>
          <p:cNvSpPr/>
          <p:nvPr/>
        </p:nvSpPr>
        <p:spPr>
          <a:xfrm rot="5400000">
            <a:off x="2085917" y="2408237"/>
            <a:ext cx="2455030" cy="142583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wordArtVert" rtlCol="0" anchor="t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6B88A56-E820-3B26-A74E-0A18764FD8F8}"/>
              </a:ext>
            </a:extLst>
          </p:cNvPr>
          <p:cNvSpPr/>
          <p:nvPr/>
        </p:nvSpPr>
        <p:spPr>
          <a:xfrm rot="5400000">
            <a:off x="2085917" y="5428362"/>
            <a:ext cx="2455030" cy="142583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wordArtVert" rtlCol="0" anchor="t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8607E7-8A2E-C69C-3832-FC3F8AAFF5D0}"/>
              </a:ext>
            </a:extLst>
          </p:cNvPr>
          <p:cNvSpPr/>
          <p:nvPr/>
        </p:nvSpPr>
        <p:spPr bwMode="auto">
          <a:xfrm>
            <a:off x="242980" y="533049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7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C281B5-18DC-3E4A-9C42-B3E440C4E08C}"/>
              </a:ext>
            </a:extLst>
          </p:cNvPr>
          <p:cNvSpPr txBox="1">
            <a:spLocks/>
          </p:cNvSpPr>
          <p:nvPr/>
        </p:nvSpPr>
        <p:spPr bwMode="auto">
          <a:xfrm>
            <a:off x="717550" y="267229"/>
            <a:ext cx="10750549" cy="7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 b="0" i="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en-US" b="1" kern="0">
                <a:latin typeface="Trebuchet MS" panose="020B0603020202020204" pitchFamily="34" charset="0"/>
              </a:rPr>
              <a:t>Table of Contents</a:t>
            </a:r>
            <a:endParaRPr lang="en-US" b="1" kern="0" dirty="0">
              <a:latin typeface="Trebuchet MS" panose="020B0603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E18D1F-4E1A-44D2-38F6-480A5F4831B2}"/>
              </a:ext>
            </a:extLst>
          </p:cNvPr>
          <p:cNvSpPr txBox="1">
            <a:spLocks/>
          </p:cNvSpPr>
          <p:nvPr/>
        </p:nvSpPr>
        <p:spPr bwMode="auto">
          <a:xfrm>
            <a:off x="717550" y="1444377"/>
            <a:ext cx="10750549" cy="49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404040"/>
              </a:buClr>
              <a:tabLst>
                <a:tab pos="8402638" algn="r"/>
              </a:tabLst>
              <a:defRPr lang="en-US" sz="220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rgbClr val="263A48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414752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414752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rgbClr val="41475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kern="0" dirty="0">
                <a:latin typeface="Trebuchet MS" panose="020B0603020202020204" pitchFamily="34" charset="0"/>
              </a:rPr>
              <a:t>Pillar 1- Market Overview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kern="0" dirty="0">
                <a:latin typeface="Trebuchet MS" panose="020B0603020202020204" pitchFamily="34" charset="0"/>
              </a:rPr>
              <a:t>Pillar 2- Company Overview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kern="0" dirty="0">
                <a:latin typeface="Trebuchet MS" panose="020B0603020202020204" pitchFamily="34" charset="0"/>
              </a:rPr>
              <a:t>Pillar 3- Expansion Plan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FBC17B-FA9C-6CEB-4E5B-A8C336A7C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67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>
            <a:extLst>
              <a:ext uri="{FF2B5EF4-FFF2-40B4-BE49-F238E27FC236}">
                <a16:creationId xmlns:a16="http://schemas.microsoft.com/office/drawing/2014/main" id="{146D3703-B73F-F8BE-C2B6-91B1E5B0E680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Market Overview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544B09-E9D0-56B6-444D-F57F998303F2}"/>
              </a:ext>
            </a:extLst>
          </p:cNvPr>
          <p:cNvSpPr/>
          <p:nvPr/>
        </p:nvSpPr>
        <p:spPr>
          <a:xfrm>
            <a:off x="243148" y="790131"/>
            <a:ext cx="2304256" cy="2512882"/>
          </a:xfrm>
          <a:prstGeom prst="roundRect">
            <a:avLst>
              <a:gd name="adj" fmla="val 9510"/>
            </a:avLst>
          </a:prstGeom>
          <a:solidFill>
            <a:sysClr val="window" lastClr="FFFFFF">
              <a:lumMod val="50000"/>
            </a:sys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Target Market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37DE6C-AFD4-4718-AF2C-E0A4B1FCE6DE}"/>
              </a:ext>
            </a:extLst>
          </p:cNvPr>
          <p:cNvSpPr/>
          <p:nvPr/>
        </p:nvSpPr>
        <p:spPr bwMode="auto">
          <a:xfrm>
            <a:off x="2651963" y="1044602"/>
            <a:ext cx="3093965" cy="1043182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sng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8842B7-4FBE-3D87-2FA8-EBEEC2C05160}"/>
              </a:ext>
            </a:extLst>
          </p:cNvPr>
          <p:cNvSpPr/>
          <p:nvPr/>
        </p:nvSpPr>
        <p:spPr bwMode="auto">
          <a:xfrm>
            <a:off x="8945223" y="1044602"/>
            <a:ext cx="3093965" cy="1043182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FF8D1C-8062-F2F3-0F37-2ED7A40B4F5E}"/>
              </a:ext>
            </a:extLst>
          </p:cNvPr>
          <p:cNvSpPr/>
          <p:nvPr/>
        </p:nvSpPr>
        <p:spPr bwMode="auto">
          <a:xfrm>
            <a:off x="2651966" y="5494752"/>
            <a:ext cx="3093965" cy="124347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0E44B5-80AA-4CFB-A55D-B1F27172A589}"/>
              </a:ext>
            </a:extLst>
          </p:cNvPr>
          <p:cNvSpPr/>
          <p:nvPr/>
        </p:nvSpPr>
        <p:spPr bwMode="auto">
          <a:xfrm>
            <a:off x="5798591" y="5530312"/>
            <a:ext cx="3093965" cy="124347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0B88E8-A888-FDB4-7530-92A11D458075}"/>
              </a:ext>
            </a:extLst>
          </p:cNvPr>
          <p:cNvSpPr/>
          <p:nvPr/>
        </p:nvSpPr>
        <p:spPr bwMode="auto">
          <a:xfrm>
            <a:off x="8945223" y="5530312"/>
            <a:ext cx="3093965" cy="124347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F27975-382C-1B65-1C53-4D81508DCF2C}"/>
              </a:ext>
            </a:extLst>
          </p:cNvPr>
          <p:cNvSpPr/>
          <p:nvPr/>
        </p:nvSpPr>
        <p:spPr bwMode="auto">
          <a:xfrm>
            <a:off x="2651968" y="3589439"/>
            <a:ext cx="3093965" cy="165506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325DEC-C4C0-B663-EB25-83F4E96D4860}"/>
              </a:ext>
            </a:extLst>
          </p:cNvPr>
          <p:cNvSpPr/>
          <p:nvPr/>
        </p:nvSpPr>
        <p:spPr bwMode="auto">
          <a:xfrm>
            <a:off x="5798598" y="3589439"/>
            <a:ext cx="3093965" cy="165506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A0164B-27EE-F808-E1A7-D9E7BE89C126}"/>
              </a:ext>
            </a:extLst>
          </p:cNvPr>
          <p:cNvSpPr/>
          <p:nvPr/>
        </p:nvSpPr>
        <p:spPr bwMode="auto">
          <a:xfrm>
            <a:off x="8945223" y="3589439"/>
            <a:ext cx="3093965" cy="165506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03C687-91F2-4413-88A7-0CF3EC373AAC}"/>
              </a:ext>
            </a:extLst>
          </p:cNvPr>
          <p:cNvSpPr/>
          <p:nvPr/>
        </p:nvSpPr>
        <p:spPr>
          <a:xfrm>
            <a:off x="242975" y="5308810"/>
            <a:ext cx="2304256" cy="1425758"/>
          </a:xfrm>
          <a:prstGeom prst="roundRect">
            <a:avLst>
              <a:gd name="adj" fmla="val 9510"/>
            </a:avLst>
          </a:prstGeom>
          <a:solidFill>
            <a:sysClr val="window" lastClr="FFFFFF">
              <a:lumMod val="50000"/>
            </a:sys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Insurance Coverage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ADE4593-CCD3-CF8A-E2FB-A0178DD8A655}"/>
              </a:ext>
            </a:extLst>
          </p:cNvPr>
          <p:cNvSpPr/>
          <p:nvPr/>
        </p:nvSpPr>
        <p:spPr>
          <a:xfrm>
            <a:off x="242975" y="3358259"/>
            <a:ext cx="2304256" cy="1897684"/>
          </a:xfrm>
          <a:prstGeom prst="roundRect">
            <a:avLst>
              <a:gd name="adj" fmla="val 9510"/>
            </a:avLst>
          </a:prstGeom>
          <a:solidFill>
            <a:sysClr val="window" lastClr="FFFFFF">
              <a:lumMod val="50000"/>
            </a:sys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Key Trends and Gaps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7080ED-8394-5487-6435-EF79F09B74E9}"/>
              </a:ext>
            </a:extLst>
          </p:cNvPr>
          <p:cNvSpPr/>
          <p:nvPr/>
        </p:nvSpPr>
        <p:spPr bwMode="auto">
          <a:xfrm>
            <a:off x="2652141" y="790130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Areas Served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FD0B5-E3A1-0BD2-6BAD-043C317BB6EA}"/>
              </a:ext>
            </a:extLst>
          </p:cNvPr>
          <p:cNvSpPr/>
          <p:nvPr/>
        </p:nvSpPr>
        <p:spPr bwMode="auto">
          <a:xfrm>
            <a:off x="5798770" y="790130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Population Served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7334DD-9992-3CAD-CC00-0BC0F8B995A9}"/>
              </a:ext>
            </a:extLst>
          </p:cNvPr>
          <p:cNvSpPr/>
          <p:nvPr/>
        </p:nvSpPr>
        <p:spPr bwMode="auto">
          <a:xfrm>
            <a:off x="8945397" y="790130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Demographic Information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E8D7B8-E888-A06A-BAD5-4405F75ED72D}"/>
              </a:ext>
            </a:extLst>
          </p:cNvPr>
          <p:cNvSpPr/>
          <p:nvPr/>
        </p:nvSpPr>
        <p:spPr bwMode="auto">
          <a:xfrm>
            <a:off x="2651968" y="5344010"/>
            <a:ext cx="3093965" cy="18564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NHIF Coverage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29EBF8-EE4B-ACD7-66CD-D423B36A1B48}"/>
              </a:ext>
            </a:extLst>
          </p:cNvPr>
          <p:cNvSpPr/>
          <p:nvPr/>
        </p:nvSpPr>
        <p:spPr bwMode="auto">
          <a:xfrm>
            <a:off x="5798597" y="5344010"/>
            <a:ext cx="3093965" cy="18564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Private Insurance or Other Schemes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2D0244-B1CD-4AAD-1660-75FB159240BE}"/>
              </a:ext>
            </a:extLst>
          </p:cNvPr>
          <p:cNvSpPr/>
          <p:nvPr/>
        </p:nvSpPr>
        <p:spPr bwMode="auto">
          <a:xfrm>
            <a:off x="8945223" y="5344010"/>
            <a:ext cx="3093965" cy="18564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Uninsured Population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98413-27F1-C359-5615-CD9D2AB26B48}"/>
              </a:ext>
            </a:extLst>
          </p:cNvPr>
          <p:cNvSpPr/>
          <p:nvPr/>
        </p:nvSpPr>
        <p:spPr bwMode="auto">
          <a:xfrm>
            <a:off x="2651968" y="3358259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Key Industry Trends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236205-C94D-7795-0F19-A006D58E6B05}"/>
              </a:ext>
            </a:extLst>
          </p:cNvPr>
          <p:cNvSpPr/>
          <p:nvPr/>
        </p:nvSpPr>
        <p:spPr bwMode="auto">
          <a:xfrm>
            <a:off x="5798597" y="3358259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Key Market Gaps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803C0E-9C32-E333-7331-5A4114100ACB}"/>
              </a:ext>
            </a:extLst>
          </p:cNvPr>
          <p:cNvSpPr/>
          <p:nvPr/>
        </p:nvSpPr>
        <p:spPr bwMode="auto">
          <a:xfrm>
            <a:off x="8945223" y="3358259"/>
            <a:ext cx="3093965" cy="24709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Current Available Alternatives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E6DA79-A2C7-6CE6-EB10-6565BF0862E6}"/>
              </a:ext>
            </a:extLst>
          </p:cNvPr>
          <p:cNvSpPr/>
          <p:nvPr/>
        </p:nvSpPr>
        <p:spPr bwMode="auto">
          <a:xfrm>
            <a:off x="2651963" y="2129799"/>
            <a:ext cx="3093965" cy="1173868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sng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sng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6CC6FA-D49F-761C-A9E6-DC7FD7C767E1}"/>
              </a:ext>
            </a:extLst>
          </p:cNvPr>
          <p:cNvSpPr/>
          <p:nvPr/>
        </p:nvSpPr>
        <p:spPr bwMode="auto">
          <a:xfrm>
            <a:off x="5798417" y="1044602"/>
            <a:ext cx="3093965" cy="1043182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sng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8239A7-19EB-705A-A7D4-2D85BF000F28}"/>
              </a:ext>
            </a:extLst>
          </p:cNvPr>
          <p:cNvSpPr/>
          <p:nvPr/>
        </p:nvSpPr>
        <p:spPr bwMode="auto">
          <a:xfrm>
            <a:off x="5798417" y="2129799"/>
            <a:ext cx="3093965" cy="117321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5D966C-7FEF-CD74-7BE5-86F97707A84F}"/>
              </a:ext>
            </a:extLst>
          </p:cNvPr>
          <p:cNvSpPr/>
          <p:nvPr/>
        </p:nvSpPr>
        <p:spPr bwMode="auto">
          <a:xfrm>
            <a:off x="8945223" y="2135971"/>
            <a:ext cx="3093965" cy="1167042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52427A-A1F8-A6F5-4B21-50D0DE5D3965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5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19CB9-4F3F-D56D-0593-20628ED0EE49}"/>
              </a:ext>
            </a:extLst>
          </p:cNvPr>
          <p:cNvSpPr/>
          <p:nvPr/>
        </p:nvSpPr>
        <p:spPr bwMode="auto">
          <a:xfrm>
            <a:off x="276209" y="872155"/>
            <a:ext cx="11809114" cy="49733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0ABF6-5521-BDAA-F5A2-E9B3951EE63A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Competition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ADD11-0410-DCE5-6642-4530E8CCBB32}"/>
              </a:ext>
            </a:extLst>
          </p:cNvPr>
          <p:cNvCxnSpPr>
            <a:cxnSpLocks/>
          </p:cNvCxnSpPr>
          <p:nvPr/>
        </p:nvCxnSpPr>
        <p:spPr bwMode="auto">
          <a:xfrm>
            <a:off x="5058550" y="1654925"/>
            <a:ext cx="0" cy="506278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D30859-B1E7-EBCC-04BB-ED208BF07791}"/>
              </a:ext>
            </a:extLst>
          </p:cNvPr>
          <p:cNvSpPr/>
          <p:nvPr/>
        </p:nvSpPr>
        <p:spPr bwMode="auto">
          <a:xfrm>
            <a:off x="276208" y="1584597"/>
            <a:ext cx="4679349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Background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5627A-E27E-C3CC-7A6A-C5A50A110948}"/>
              </a:ext>
            </a:extLst>
          </p:cNvPr>
          <p:cNvSpPr/>
          <p:nvPr/>
        </p:nvSpPr>
        <p:spPr bwMode="auto">
          <a:xfrm>
            <a:off x="5430085" y="1590731"/>
            <a:ext cx="6655238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Services Offered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E1ECA-465B-2A80-62A4-84B281FA134D}"/>
              </a:ext>
            </a:extLst>
          </p:cNvPr>
          <p:cNvSpPr/>
          <p:nvPr/>
        </p:nvSpPr>
        <p:spPr bwMode="auto">
          <a:xfrm>
            <a:off x="11016343" y="874777"/>
            <a:ext cx="1068979" cy="494713"/>
          </a:xfrm>
          <a:prstGeom prst="rect">
            <a:avLst/>
          </a:prstGeom>
          <a:noFill/>
          <a:ln w="9525" cap="flat" cmpd="sng" algn="ctr">
            <a:solidFill>
              <a:srgbClr val="021F4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9AE42-132B-2B06-5AF8-FF38AD559CE5}"/>
              </a:ext>
            </a:extLst>
          </p:cNvPr>
          <p:cNvSpPr/>
          <p:nvPr/>
        </p:nvSpPr>
        <p:spPr bwMode="auto">
          <a:xfrm>
            <a:off x="1802295" y="756749"/>
            <a:ext cx="3256247" cy="7281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Competitor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2524B-5F81-DC5D-ADC1-E7F2899B2D30}"/>
              </a:ext>
            </a:extLst>
          </p:cNvPr>
          <p:cNvSpPr/>
          <p:nvPr/>
        </p:nvSpPr>
        <p:spPr bwMode="auto">
          <a:xfrm>
            <a:off x="771361" y="742300"/>
            <a:ext cx="734744" cy="73474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3547">
              <a:spcBef>
                <a:spcPts val="553"/>
              </a:spcBef>
            </a:pPr>
            <a:r>
              <a:rPr lang="en-US" sz="1474" b="1" dirty="0">
                <a:solidFill>
                  <a:srgbClr val="FFFFFF"/>
                </a:solidFill>
                <a:latin typeface="Verdana"/>
              </a:rPr>
              <a:t>1/4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F33AC-6EAC-88C1-B7CC-41F316002776}"/>
              </a:ext>
            </a:extLst>
          </p:cNvPr>
          <p:cNvSpPr/>
          <p:nvPr/>
        </p:nvSpPr>
        <p:spPr bwMode="auto">
          <a:xfrm>
            <a:off x="276208" y="260312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FD748-F7F2-2EDE-67D9-ACF78FA64419}"/>
              </a:ext>
            </a:extLst>
          </p:cNvPr>
          <p:cNvSpPr/>
          <p:nvPr/>
        </p:nvSpPr>
        <p:spPr bwMode="auto">
          <a:xfrm>
            <a:off x="2653749" y="259769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C6A3-7E34-E4FA-4F40-5B65E084F0D4}"/>
              </a:ext>
            </a:extLst>
          </p:cNvPr>
          <p:cNvSpPr/>
          <p:nvPr/>
        </p:nvSpPr>
        <p:spPr bwMode="auto">
          <a:xfrm>
            <a:off x="276208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FE2788-E4F4-EAD3-A8D4-B319037E2568}"/>
              </a:ext>
            </a:extLst>
          </p:cNvPr>
          <p:cNvCxnSpPr>
            <a:cxnSpLocks/>
          </p:cNvCxnSpPr>
          <p:nvPr/>
        </p:nvCxnSpPr>
        <p:spPr bwMode="auto">
          <a:xfrm>
            <a:off x="276214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3EF5E-A062-202A-3405-58713F4B72B7}"/>
              </a:ext>
            </a:extLst>
          </p:cNvPr>
          <p:cNvSpPr/>
          <p:nvPr/>
        </p:nvSpPr>
        <p:spPr bwMode="auto">
          <a:xfrm>
            <a:off x="2653749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Company Size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2894-8A27-601F-4532-FDF43082402E}"/>
              </a:ext>
            </a:extLst>
          </p:cNvPr>
          <p:cNvCxnSpPr>
            <a:cxnSpLocks/>
          </p:cNvCxnSpPr>
          <p:nvPr/>
        </p:nvCxnSpPr>
        <p:spPr bwMode="auto">
          <a:xfrm>
            <a:off x="2653755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9BB8C-315C-9AC7-50BC-0BF297482490}"/>
              </a:ext>
            </a:extLst>
          </p:cNvPr>
          <p:cNvSpPr/>
          <p:nvPr/>
        </p:nvSpPr>
        <p:spPr bwMode="auto">
          <a:xfrm>
            <a:off x="276208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00B6B-935D-043A-5683-F49CAE372BC6}"/>
              </a:ext>
            </a:extLst>
          </p:cNvPr>
          <p:cNvSpPr/>
          <p:nvPr/>
        </p:nvSpPr>
        <p:spPr bwMode="auto">
          <a:xfrm>
            <a:off x="276208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Key Strengths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353383-65CB-CDD0-A71B-E0A06FD29F52}"/>
              </a:ext>
            </a:extLst>
          </p:cNvPr>
          <p:cNvCxnSpPr>
            <a:cxnSpLocks/>
          </p:cNvCxnSpPr>
          <p:nvPr/>
        </p:nvCxnSpPr>
        <p:spPr bwMode="auto">
          <a:xfrm>
            <a:off x="276214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809AB-60AB-1D18-3306-81D1D00A2573}"/>
              </a:ext>
            </a:extLst>
          </p:cNvPr>
          <p:cNvSpPr/>
          <p:nvPr/>
        </p:nvSpPr>
        <p:spPr bwMode="auto">
          <a:xfrm>
            <a:off x="2653749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192F3-5205-F837-DD78-969A20D490ED}"/>
              </a:ext>
            </a:extLst>
          </p:cNvPr>
          <p:cNvSpPr/>
          <p:nvPr/>
        </p:nvSpPr>
        <p:spPr bwMode="auto">
          <a:xfrm>
            <a:off x="2653749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Target Regions and Customers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9A18EA-0EC2-3085-72EC-CA3A1F306D1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6B23E-05B9-2B2D-3067-A388C7D4EAAD}"/>
              </a:ext>
            </a:extLst>
          </p:cNvPr>
          <p:cNvSpPr/>
          <p:nvPr/>
        </p:nvSpPr>
        <p:spPr bwMode="auto">
          <a:xfrm>
            <a:off x="276208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DC5AB-CC44-B936-EB9B-A84154D5362D}"/>
              </a:ext>
            </a:extLst>
          </p:cNvPr>
          <p:cNvSpPr/>
          <p:nvPr/>
        </p:nvSpPr>
        <p:spPr bwMode="auto">
          <a:xfrm>
            <a:off x="276208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Insurance Partners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0621DE-313F-4D7D-83D1-A464088C9AF4}"/>
              </a:ext>
            </a:extLst>
          </p:cNvPr>
          <p:cNvCxnSpPr>
            <a:cxnSpLocks/>
          </p:cNvCxnSpPr>
          <p:nvPr/>
        </p:nvCxnSpPr>
        <p:spPr bwMode="auto">
          <a:xfrm>
            <a:off x="276214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D997452-C7F8-40C3-3D73-02E3788C9108}"/>
              </a:ext>
            </a:extLst>
          </p:cNvPr>
          <p:cNvSpPr/>
          <p:nvPr/>
        </p:nvSpPr>
        <p:spPr bwMode="auto">
          <a:xfrm>
            <a:off x="2653749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CA867-A13B-4FBC-17CA-8BE078D8BF16}"/>
              </a:ext>
            </a:extLst>
          </p:cNvPr>
          <p:cNvSpPr/>
          <p:nvPr/>
        </p:nvSpPr>
        <p:spPr bwMode="auto">
          <a:xfrm>
            <a:off x="2653749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Price Information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E674BE-D9EA-97B1-0AB3-2CBC5121C05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3D6CD6E-8D6D-10C7-2452-8A694BC04911}"/>
              </a:ext>
            </a:extLst>
          </p:cNvPr>
          <p:cNvSpPr/>
          <p:nvPr/>
        </p:nvSpPr>
        <p:spPr bwMode="auto">
          <a:xfrm>
            <a:off x="5428145" y="4978225"/>
            <a:ext cx="1187354" cy="21439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3FFE7A-4BB0-3AA5-601B-81FC665A34C1}"/>
              </a:ext>
            </a:extLst>
          </p:cNvPr>
          <p:cNvSpPr/>
          <p:nvPr/>
        </p:nvSpPr>
        <p:spPr bwMode="auto">
          <a:xfrm>
            <a:off x="5428145" y="5267269"/>
            <a:ext cx="1187354" cy="21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F0C53C-872E-7FDF-2754-EA34C5AFEC5E}"/>
              </a:ext>
            </a:extLst>
          </p:cNvPr>
          <p:cNvSpPr/>
          <p:nvPr/>
        </p:nvSpPr>
        <p:spPr bwMode="auto">
          <a:xfrm>
            <a:off x="6704211" y="4985430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Currently Offered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1FFDE84-7545-1E38-EF4F-0517A4C7E36D}"/>
              </a:ext>
            </a:extLst>
          </p:cNvPr>
          <p:cNvSpPr/>
          <p:nvPr/>
        </p:nvSpPr>
        <p:spPr bwMode="auto">
          <a:xfrm>
            <a:off x="6704211" y="5267269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Not Offered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4109629-F77A-98F5-F95B-2C2C7F20484F}"/>
              </a:ext>
            </a:extLst>
          </p:cNvPr>
          <p:cNvGraphicFramePr>
            <a:graphicFrameLocks noGrp="1"/>
          </p:cNvGraphicFramePr>
          <p:nvPr/>
        </p:nvGraphicFramePr>
        <p:xfrm>
          <a:off x="5430084" y="2139878"/>
          <a:ext cx="6655238" cy="268096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Ear, Nose and Throat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Inpatient Services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Gynecology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ICU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Dialysis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Surgical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X-ray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CT- Scan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Caeserean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MRI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Ultrasound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Obestrics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Gynaecology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Pharmacy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6730A32-D7EF-7494-BBC5-EA5880D09A23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19CB9-4F3F-D56D-0593-20628ED0EE49}"/>
              </a:ext>
            </a:extLst>
          </p:cNvPr>
          <p:cNvSpPr/>
          <p:nvPr/>
        </p:nvSpPr>
        <p:spPr bwMode="auto">
          <a:xfrm>
            <a:off x="276209" y="872155"/>
            <a:ext cx="11809114" cy="49733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0ABF6-5521-BDAA-F5A2-E9B3951EE63A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Competition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ADD11-0410-DCE5-6642-4530E8CCBB32}"/>
              </a:ext>
            </a:extLst>
          </p:cNvPr>
          <p:cNvCxnSpPr>
            <a:cxnSpLocks/>
          </p:cNvCxnSpPr>
          <p:nvPr/>
        </p:nvCxnSpPr>
        <p:spPr bwMode="auto">
          <a:xfrm>
            <a:off x="5058550" y="1654925"/>
            <a:ext cx="0" cy="506278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D30859-B1E7-EBCC-04BB-ED208BF07791}"/>
              </a:ext>
            </a:extLst>
          </p:cNvPr>
          <p:cNvSpPr/>
          <p:nvPr/>
        </p:nvSpPr>
        <p:spPr bwMode="auto">
          <a:xfrm>
            <a:off x="276208" y="1584597"/>
            <a:ext cx="4679349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Background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5627A-E27E-C3CC-7A6A-C5A50A110948}"/>
              </a:ext>
            </a:extLst>
          </p:cNvPr>
          <p:cNvSpPr/>
          <p:nvPr/>
        </p:nvSpPr>
        <p:spPr bwMode="auto">
          <a:xfrm>
            <a:off x="5430085" y="1590731"/>
            <a:ext cx="6655238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Services Offered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E1ECA-465B-2A80-62A4-84B281FA134D}"/>
              </a:ext>
            </a:extLst>
          </p:cNvPr>
          <p:cNvSpPr/>
          <p:nvPr/>
        </p:nvSpPr>
        <p:spPr bwMode="auto">
          <a:xfrm>
            <a:off x="11016343" y="874777"/>
            <a:ext cx="1068979" cy="494713"/>
          </a:xfrm>
          <a:prstGeom prst="rect">
            <a:avLst/>
          </a:prstGeom>
          <a:noFill/>
          <a:ln w="9525" cap="flat" cmpd="sng" algn="ctr">
            <a:solidFill>
              <a:srgbClr val="021F4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9AE42-132B-2B06-5AF8-FF38AD559CE5}"/>
              </a:ext>
            </a:extLst>
          </p:cNvPr>
          <p:cNvSpPr/>
          <p:nvPr/>
        </p:nvSpPr>
        <p:spPr bwMode="auto">
          <a:xfrm>
            <a:off x="1802295" y="756749"/>
            <a:ext cx="3256247" cy="7281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Competitor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2524B-5F81-DC5D-ADC1-E7F2899B2D30}"/>
              </a:ext>
            </a:extLst>
          </p:cNvPr>
          <p:cNvSpPr/>
          <p:nvPr/>
        </p:nvSpPr>
        <p:spPr bwMode="auto">
          <a:xfrm>
            <a:off x="771361" y="742300"/>
            <a:ext cx="734744" cy="73474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3547">
              <a:spcBef>
                <a:spcPts val="553"/>
              </a:spcBef>
            </a:pPr>
            <a:r>
              <a:rPr lang="en-US" sz="1474" b="1" dirty="0">
                <a:solidFill>
                  <a:srgbClr val="FFFFFF"/>
                </a:solidFill>
                <a:latin typeface="Verdana"/>
              </a:rPr>
              <a:t>2/4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F33AC-6EAC-88C1-B7CC-41F316002776}"/>
              </a:ext>
            </a:extLst>
          </p:cNvPr>
          <p:cNvSpPr/>
          <p:nvPr/>
        </p:nvSpPr>
        <p:spPr bwMode="auto">
          <a:xfrm>
            <a:off x="276208" y="260312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FD748-F7F2-2EDE-67D9-ACF78FA64419}"/>
              </a:ext>
            </a:extLst>
          </p:cNvPr>
          <p:cNvSpPr/>
          <p:nvPr/>
        </p:nvSpPr>
        <p:spPr bwMode="auto">
          <a:xfrm>
            <a:off x="2653749" y="259769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C6A3-7E34-E4FA-4F40-5B65E084F0D4}"/>
              </a:ext>
            </a:extLst>
          </p:cNvPr>
          <p:cNvSpPr/>
          <p:nvPr/>
        </p:nvSpPr>
        <p:spPr bwMode="auto">
          <a:xfrm>
            <a:off x="276208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FE2788-E4F4-EAD3-A8D4-B319037E2568}"/>
              </a:ext>
            </a:extLst>
          </p:cNvPr>
          <p:cNvCxnSpPr>
            <a:cxnSpLocks/>
          </p:cNvCxnSpPr>
          <p:nvPr/>
        </p:nvCxnSpPr>
        <p:spPr bwMode="auto">
          <a:xfrm>
            <a:off x="276214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3EF5E-A062-202A-3405-58713F4B72B7}"/>
              </a:ext>
            </a:extLst>
          </p:cNvPr>
          <p:cNvSpPr/>
          <p:nvPr/>
        </p:nvSpPr>
        <p:spPr bwMode="auto">
          <a:xfrm>
            <a:off x="2653749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Company Size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2894-8A27-601F-4532-FDF43082402E}"/>
              </a:ext>
            </a:extLst>
          </p:cNvPr>
          <p:cNvCxnSpPr>
            <a:cxnSpLocks/>
          </p:cNvCxnSpPr>
          <p:nvPr/>
        </p:nvCxnSpPr>
        <p:spPr bwMode="auto">
          <a:xfrm>
            <a:off x="2653755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9BB8C-315C-9AC7-50BC-0BF297482490}"/>
              </a:ext>
            </a:extLst>
          </p:cNvPr>
          <p:cNvSpPr/>
          <p:nvPr/>
        </p:nvSpPr>
        <p:spPr bwMode="auto">
          <a:xfrm>
            <a:off x="276208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00B6B-935D-043A-5683-F49CAE372BC6}"/>
              </a:ext>
            </a:extLst>
          </p:cNvPr>
          <p:cNvSpPr/>
          <p:nvPr/>
        </p:nvSpPr>
        <p:spPr bwMode="auto">
          <a:xfrm>
            <a:off x="276208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Key Strengths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353383-65CB-CDD0-A71B-E0A06FD29F52}"/>
              </a:ext>
            </a:extLst>
          </p:cNvPr>
          <p:cNvCxnSpPr>
            <a:cxnSpLocks/>
          </p:cNvCxnSpPr>
          <p:nvPr/>
        </p:nvCxnSpPr>
        <p:spPr bwMode="auto">
          <a:xfrm>
            <a:off x="276214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809AB-60AB-1D18-3306-81D1D00A2573}"/>
              </a:ext>
            </a:extLst>
          </p:cNvPr>
          <p:cNvSpPr/>
          <p:nvPr/>
        </p:nvSpPr>
        <p:spPr bwMode="auto">
          <a:xfrm>
            <a:off x="2653749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192F3-5205-F837-DD78-969A20D490ED}"/>
              </a:ext>
            </a:extLst>
          </p:cNvPr>
          <p:cNvSpPr/>
          <p:nvPr/>
        </p:nvSpPr>
        <p:spPr bwMode="auto">
          <a:xfrm>
            <a:off x="2653749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Target Regions and Customers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9A18EA-0EC2-3085-72EC-CA3A1F306D1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6B23E-05B9-2B2D-3067-A388C7D4EAAD}"/>
              </a:ext>
            </a:extLst>
          </p:cNvPr>
          <p:cNvSpPr/>
          <p:nvPr/>
        </p:nvSpPr>
        <p:spPr bwMode="auto">
          <a:xfrm>
            <a:off x="276208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DC5AB-CC44-B936-EB9B-A84154D5362D}"/>
              </a:ext>
            </a:extLst>
          </p:cNvPr>
          <p:cNvSpPr/>
          <p:nvPr/>
        </p:nvSpPr>
        <p:spPr bwMode="auto">
          <a:xfrm>
            <a:off x="276208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Insurance Partners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0621DE-313F-4D7D-83D1-A464088C9AF4}"/>
              </a:ext>
            </a:extLst>
          </p:cNvPr>
          <p:cNvCxnSpPr>
            <a:cxnSpLocks/>
          </p:cNvCxnSpPr>
          <p:nvPr/>
        </p:nvCxnSpPr>
        <p:spPr bwMode="auto">
          <a:xfrm>
            <a:off x="276214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D997452-C7F8-40C3-3D73-02E3788C9108}"/>
              </a:ext>
            </a:extLst>
          </p:cNvPr>
          <p:cNvSpPr/>
          <p:nvPr/>
        </p:nvSpPr>
        <p:spPr bwMode="auto">
          <a:xfrm>
            <a:off x="2653749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CA867-A13B-4FBC-17CA-8BE078D8BF16}"/>
              </a:ext>
            </a:extLst>
          </p:cNvPr>
          <p:cNvSpPr/>
          <p:nvPr/>
        </p:nvSpPr>
        <p:spPr bwMode="auto">
          <a:xfrm>
            <a:off x="2653749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Price Information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E674BE-D9EA-97B1-0AB3-2CBC5121C05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3D6CD6E-8D6D-10C7-2452-8A694BC04911}"/>
              </a:ext>
            </a:extLst>
          </p:cNvPr>
          <p:cNvSpPr/>
          <p:nvPr/>
        </p:nvSpPr>
        <p:spPr bwMode="auto">
          <a:xfrm>
            <a:off x="5428145" y="4978225"/>
            <a:ext cx="1187354" cy="21439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3FFE7A-4BB0-3AA5-601B-81FC665A34C1}"/>
              </a:ext>
            </a:extLst>
          </p:cNvPr>
          <p:cNvSpPr/>
          <p:nvPr/>
        </p:nvSpPr>
        <p:spPr bwMode="auto">
          <a:xfrm>
            <a:off x="5428145" y="5267269"/>
            <a:ext cx="1187354" cy="21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F0C53C-872E-7FDF-2754-EA34C5AFEC5E}"/>
              </a:ext>
            </a:extLst>
          </p:cNvPr>
          <p:cNvSpPr/>
          <p:nvPr/>
        </p:nvSpPr>
        <p:spPr bwMode="auto">
          <a:xfrm>
            <a:off x="6704211" y="4985430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Currently Offered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1FFDE84-7545-1E38-EF4F-0517A4C7E36D}"/>
              </a:ext>
            </a:extLst>
          </p:cNvPr>
          <p:cNvSpPr/>
          <p:nvPr/>
        </p:nvSpPr>
        <p:spPr bwMode="auto">
          <a:xfrm>
            <a:off x="6704211" y="5267269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Not Offered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4109629-F77A-98F5-F95B-2C2C7F20484F}"/>
              </a:ext>
            </a:extLst>
          </p:cNvPr>
          <p:cNvGraphicFramePr>
            <a:graphicFrameLocks noGrp="1"/>
          </p:cNvGraphicFramePr>
          <p:nvPr/>
        </p:nvGraphicFramePr>
        <p:xfrm>
          <a:off x="5430084" y="2139878"/>
          <a:ext cx="6655238" cy="268096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Ear, Nose and Throat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Inpatient Services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Gynecology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ICU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Dialysis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Surgical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X-ray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CT- Scan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Caeserean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MRI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Ultrasound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Obestrics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Gynaecology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Pharmacy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6730A32-D7EF-7494-BBC5-EA5880D09A23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5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19CB9-4F3F-D56D-0593-20628ED0EE49}"/>
              </a:ext>
            </a:extLst>
          </p:cNvPr>
          <p:cNvSpPr/>
          <p:nvPr/>
        </p:nvSpPr>
        <p:spPr bwMode="auto">
          <a:xfrm>
            <a:off x="276209" y="872155"/>
            <a:ext cx="11809114" cy="49733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0ABF6-5521-BDAA-F5A2-E9B3951EE63A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Competition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ADD11-0410-DCE5-6642-4530E8CCBB32}"/>
              </a:ext>
            </a:extLst>
          </p:cNvPr>
          <p:cNvCxnSpPr>
            <a:cxnSpLocks/>
          </p:cNvCxnSpPr>
          <p:nvPr/>
        </p:nvCxnSpPr>
        <p:spPr bwMode="auto">
          <a:xfrm>
            <a:off x="5058550" y="1654925"/>
            <a:ext cx="0" cy="506278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D30859-B1E7-EBCC-04BB-ED208BF07791}"/>
              </a:ext>
            </a:extLst>
          </p:cNvPr>
          <p:cNvSpPr/>
          <p:nvPr/>
        </p:nvSpPr>
        <p:spPr bwMode="auto">
          <a:xfrm>
            <a:off x="276208" y="1584597"/>
            <a:ext cx="4679349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Background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5627A-E27E-C3CC-7A6A-C5A50A110948}"/>
              </a:ext>
            </a:extLst>
          </p:cNvPr>
          <p:cNvSpPr/>
          <p:nvPr/>
        </p:nvSpPr>
        <p:spPr bwMode="auto">
          <a:xfrm>
            <a:off x="5430085" y="1590731"/>
            <a:ext cx="6655238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Services Offered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E1ECA-465B-2A80-62A4-84B281FA134D}"/>
              </a:ext>
            </a:extLst>
          </p:cNvPr>
          <p:cNvSpPr/>
          <p:nvPr/>
        </p:nvSpPr>
        <p:spPr bwMode="auto">
          <a:xfrm>
            <a:off x="11016343" y="874777"/>
            <a:ext cx="1068979" cy="494713"/>
          </a:xfrm>
          <a:prstGeom prst="rect">
            <a:avLst/>
          </a:prstGeom>
          <a:noFill/>
          <a:ln w="9525" cap="flat" cmpd="sng" algn="ctr">
            <a:solidFill>
              <a:srgbClr val="021F4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9AE42-132B-2B06-5AF8-FF38AD559CE5}"/>
              </a:ext>
            </a:extLst>
          </p:cNvPr>
          <p:cNvSpPr/>
          <p:nvPr/>
        </p:nvSpPr>
        <p:spPr bwMode="auto">
          <a:xfrm>
            <a:off x="1802295" y="756749"/>
            <a:ext cx="3256247" cy="7281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Competitor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2524B-5F81-DC5D-ADC1-E7F2899B2D30}"/>
              </a:ext>
            </a:extLst>
          </p:cNvPr>
          <p:cNvSpPr/>
          <p:nvPr/>
        </p:nvSpPr>
        <p:spPr bwMode="auto">
          <a:xfrm>
            <a:off x="771361" y="742300"/>
            <a:ext cx="734744" cy="73474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3547">
              <a:spcBef>
                <a:spcPts val="553"/>
              </a:spcBef>
            </a:pPr>
            <a:r>
              <a:rPr lang="en-US" sz="1474" b="1" dirty="0">
                <a:solidFill>
                  <a:srgbClr val="FFFFFF"/>
                </a:solidFill>
                <a:latin typeface="Verdana"/>
              </a:rPr>
              <a:t>3/4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F33AC-6EAC-88C1-B7CC-41F316002776}"/>
              </a:ext>
            </a:extLst>
          </p:cNvPr>
          <p:cNvSpPr/>
          <p:nvPr/>
        </p:nvSpPr>
        <p:spPr bwMode="auto">
          <a:xfrm>
            <a:off x="276208" y="260312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FD748-F7F2-2EDE-67D9-ACF78FA64419}"/>
              </a:ext>
            </a:extLst>
          </p:cNvPr>
          <p:cNvSpPr/>
          <p:nvPr/>
        </p:nvSpPr>
        <p:spPr bwMode="auto">
          <a:xfrm>
            <a:off x="2653749" y="259769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C6A3-7E34-E4FA-4F40-5B65E084F0D4}"/>
              </a:ext>
            </a:extLst>
          </p:cNvPr>
          <p:cNvSpPr/>
          <p:nvPr/>
        </p:nvSpPr>
        <p:spPr bwMode="auto">
          <a:xfrm>
            <a:off x="276208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FE2788-E4F4-EAD3-A8D4-B319037E2568}"/>
              </a:ext>
            </a:extLst>
          </p:cNvPr>
          <p:cNvCxnSpPr>
            <a:cxnSpLocks/>
          </p:cNvCxnSpPr>
          <p:nvPr/>
        </p:nvCxnSpPr>
        <p:spPr bwMode="auto">
          <a:xfrm>
            <a:off x="276214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3EF5E-A062-202A-3405-58713F4B72B7}"/>
              </a:ext>
            </a:extLst>
          </p:cNvPr>
          <p:cNvSpPr/>
          <p:nvPr/>
        </p:nvSpPr>
        <p:spPr bwMode="auto">
          <a:xfrm>
            <a:off x="2653749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Company Size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2894-8A27-601F-4532-FDF43082402E}"/>
              </a:ext>
            </a:extLst>
          </p:cNvPr>
          <p:cNvCxnSpPr>
            <a:cxnSpLocks/>
          </p:cNvCxnSpPr>
          <p:nvPr/>
        </p:nvCxnSpPr>
        <p:spPr bwMode="auto">
          <a:xfrm>
            <a:off x="2653755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9BB8C-315C-9AC7-50BC-0BF297482490}"/>
              </a:ext>
            </a:extLst>
          </p:cNvPr>
          <p:cNvSpPr/>
          <p:nvPr/>
        </p:nvSpPr>
        <p:spPr bwMode="auto">
          <a:xfrm>
            <a:off x="276208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00B6B-935D-043A-5683-F49CAE372BC6}"/>
              </a:ext>
            </a:extLst>
          </p:cNvPr>
          <p:cNvSpPr/>
          <p:nvPr/>
        </p:nvSpPr>
        <p:spPr bwMode="auto">
          <a:xfrm>
            <a:off x="276208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Key Strengths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353383-65CB-CDD0-A71B-E0A06FD29F52}"/>
              </a:ext>
            </a:extLst>
          </p:cNvPr>
          <p:cNvCxnSpPr>
            <a:cxnSpLocks/>
          </p:cNvCxnSpPr>
          <p:nvPr/>
        </p:nvCxnSpPr>
        <p:spPr bwMode="auto">
          <a:xfrm>
            <a:off x="276214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809AB-60AB-1D18-3306-81D1D00A2573}"/>
              </a:ext>
            </a:extLst>
          </p:cNvPr>
          <p:cNvSpPr/>
          <p:nvPr/>
        </p:nvSpPr>
        <p:spPr bwMode="auto">
          <a:xfrm>
            <a:off x="2653749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192F3-5205-F837-DD78-969A20D490ED}"/>
              </a:ext>
            </a:extLst>
          </p:cNvPr>
          <p:cNvSpPr/>
          <p:nvPr/>
        </p:nvSpPr>
        <p:spPr bwMode="auto">
          <a:xfrm>
            <a:off x="2653749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Target Regions and Customers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9A18EA-0EC2-3085-72EC-CA3A1F306D1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6B23E-05B9-2B2D-3067-A388C7D4EAAD}"/>
              </a:ext>
            </a:extLst>
          </p:cNvPr>
          <p:cNvSpPr/>
          <p:nvPr/>
        </p:nvSpPr>
        <p:spPr bwMode="auto">
          <a:xfrm>
            <a:off x="276208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DC5AB-CC44-B936-EB9B-A84154D5362D}"/>
              </a:ext>
            </a:extLst>
          </p:cNvPr>
          <p:cNvSpPr/>
          <p:nvPr/>
        </p:nvSpPr>
        <p:spPr bwMode="auto">
          <a:xfrm>
            <a:off x="276208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Insurance Partners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0621DE-313F-4D7D-83D1-A464088C9AF4}"/>
              </a:ext>
            </a:extLst>
          </p:cNvPr>
          <p:cNvCxnSpPr>
            <a:cxnSpLocks/>
          </p:cNvCxnSpPr>
          <p:nvPr/>
        </p:nvCxnSpPr>
        <p:spPr bwMode="auto">
          <a:xfrm>
            <a:off x="276214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D997452-C7F8-40C3-3D73-02E3788C9108}"/>
              </a:ext>
            </a:extLst>
          </p:cNvPr>
          <p:cNvSpPr/>
          <p:nvPr/>
        </p:nvSpPr>
        <p:spPr bwMode="auto">
          <a:xfrm>
            <a:off x="2653749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CA867-A13B-4FBC-17CA-8BE078D8BF16}"/>
              </a:ext>
            </a:extLst>
          </p:cNvPr>
          <p:cNvSpPr/>
          <p:nvPr/>
        </p:nvSpPr>
        <p:spPr bwMode="auto">
          <a:xfrm>
            <a:off x="2653749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Price Information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E674BE-D9EA-97B1-0AB3-2CBC5121C05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3D6CD6E-8D6D-10C7-2452-8A694BC04911}"/>
              </a:ext>
            </a:extLst>
          </p:cNvPr>
          <p:cNvSpPr/>
          <p:nvPr/>
        </p:nvSpPr>
        <p:spPr bwMode="auto">
          <a:xfrm>
            <a:off x="5428145" y="4978225"/>
            <a:ext cx="1187354" cy="21439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3FFE7A-4BB0-3AA5-601B-81FC665A34C1}"/>
              </a:ext>
            </a:extLst>
          </p:cNvPr>
          <p:cNvSpPr/>
          <p:nvPr/>
        </p:nvSpPr>
        <p:spPr bwMode="auto">
          <a:xfrm>
            <a:off x="5428145" y="5267269"/>
            <a:ext cx="1187354" cy="21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F0C53C-872E-7FDF-2754-EA34C5AFEC5E}"/>
              </a:ext>
            </a:extLst>
          </p:cNvPr>
          <p:cNvSpPr/>
          <p:nvPr/>
        </p:nvSpPr>
        <p:spPr bwMode="auto">
          <a:xfrm>
            <a:off x="6704211" y="4985430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Currently Offered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1FFDE84-7545-1E38-EF4F-0517A4C7E36D}"/>
              </a:ext>
            </a:extLst>
          </p:cNvPr>
          <p:cNvSpPr/>
          <p:nvPr/>
        </p:nvSpPr>
        <p:spPr bwMode="auto">
          <a:xfrm>
            <a:off x="6704211" y="5267269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Not Offered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4109629-F77A-98F5-F95B-2C2C7F20484F}"/>
              </a:ext>
            </a:extLst>
          </p:cNvPr>
          <p:cNvGraphicFramePr>
            <a:graphicFrameLocks noGrp="1"/>
          </p:cNvGraphicFramePr>
          <p:nvPr/>
        </p:nvGraphicFramePr>
        <p:xfrm>
          <a:off x="5430084" y="2139878"/>
          <a:ext cx="6655238" cy="268096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Ear, Nose and Throat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Inpatient Services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Gynecology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ICU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Dialysis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Surgical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X-ray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CT- Scan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Caeserean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MRI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Ultrasound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Obestrics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Gynaecology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Pharmacy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6730A32-D7EF-7494-BBC5-EA5880D09A23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19CB9-4F3F-D56D-0593-20628ED0EE49}"/>
              </a:ext>
            </a:extLst>
          </p:cNvPr>
          <p:cNvSpPr/>
          <p:nvPr/>
        </p:nvSpPr>
        <p:spPr bwMode="auto">
          <a:xfrm>
            <a:off x="276209" y="872155"/>
            <a:ext cx="11809114" cy="497335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0ABF6-5521-BDAA-F5A2-E9B3951EE63A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Competition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ADD11-0410-DCE5-6642-4530E8CCBB32}"/>
              </a:ext>
            </a:extLst>
          </p:cNvPr>
          <p:cNvCxnSpPr>
            <a:cxnSpLocks/>
          </p:cNvCxnSpPr>
          <p:nvPr/>
        </p:nvCxnSpPr>
        <p:spPr bwMode="auto">
          <a:xfrm>
            <a:off x="5058550" y="1654925"/>
            <a:ext cx="0" cy="5062784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D30859-B1E7-EBCC-04BB-ED208BF07791}"/>
              </a:ext>
            </a:extLst>
          </p:cNvPr>
          <p:cNvSpPr/>
          <p:nvPr/>
        </p:nvSpPr>
        <p:spPr bwMode="auto">
          <a:xfrm>
            <a:off x="276208" y="1584597"/>
            <a:ext cx="4679349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Background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5627A-E27E-C3CC-7A6A-C5A50A110948}"/>
              </a:ext>
            </a:extLst>
          </p:cNvPr>
          <p:cNvSpPr/>
          <p:nvPr/>
        </p:nvSpPr>
        <p:spPr bwMode="auto">
          <a:xfrm>
            <a:off x="5430085" y="1590731"/>
            <a:ext cx="6655238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Services Offered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E1ECA-465B-2A80-62A4-84B281FA134D}"/>
              </a:ext>
            </a:extLst>
          </p:cNvPr>
          <p:cNvSpPr/>
          <p:nvPr/>
        </p:nvSpPr>
        <p:spPr bwMode="auto">
          <a:xfrm>
            <a:off x="11016343" y="874777"/>
            <a:ext cx="1068979" cy="494713"/>
          </a:xfrm>
          <a:prstGeom prst="rect">
            <a:avLst/>
          </a:prstGeom>
          <a:noFill/>
          <a:ln w="9525" cap="flat" cmpd="sng" algn="ctr">
            <a:solidFill>
              <a:srgbClr val="021F4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Logo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9AE42-132B-2B06-5AF8-FF38AD559CE5}"/>
              </a:ext>
            </a:extLst>
          </p:cNvPr>
          <p:cNvSpPr/>
          <p:nvPr/>
        </p:nvSpPr>
        <p:spPr bwMode="auto">
          <a:xfrm>
            <a:off x="1802295" y="756749"/>
            <a:ext cx="3256247" cy="7281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Competitor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22524B-5F81-DC5D-ADC1-E7F2899B2D30}"/>
              </a:ext>
            </a:extLst>
          </p:cNvPr>
          <p:cNvSpPr/>
          <p:nvPr/>
        </p:nvSpPr>
        <p:spPr bwMode="auto">
          <a:xfrm>
            <a:off x="771361" y="742300"/>
            <a:ext cx="734744" cy="73474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3547">
              <a:spcBef>
                <a:spcPts val="553"/>
              </a:spcBef>
            </a:pPr>
            <a:r>
              <a:rPr lang="en-US" sz="1474" b="1" dirty="0">
                <a:solidFill>
                  <a:srgbClr val="FFFFFF"/>
                </a:solidFill>
                <a:latin typeface="Verdana"/>
              </a:rPr>
              <a:t>4/4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F33AC-6EAC-88C1-B7CC-41F316002776}"/>
              </a:ext>
            </a:extLst>
          </p:cNvPr>
          <p:cNvSpPr/>
          <p:nvPr/>
        </p:nvSpPr>
        <p:spPr bwMode="auto">
          <a:xfrm>
            <a:off x="276208" y="260312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FD748-F7F2-2EDE-67D9-ACF78FA64419}"/>
              </a:ext>
            </a:extLst>
          </p:cNvPr>
          <p:cNvSpPr/>
          <p:nvPr/>
        </p:nvSpPr>
        <p:spPr bwMode="auto">
          <a:xfrm>
            <a:off x="2653749" y="2597691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C6A3-7E34-E4FA-4F40-5B65E084F0D4}"/>
              </a:ext>
            </a:extLst>
          </p:cNvPr>
          <p:cNvSpPr/>
          <p:nvPr/>
        </p:nvSpPr>
        <p:spPr bwMode="auto">
          <a:xfrm>
            <a:off x="276208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FE2788-E4F4-EAD3-A8D4-B319037E2568}"/>
              </a:ext>
            </a:extLst>
          </p:cNvPr>
          <p:cNvCxnSpPr>
            <a:cxnSpLocks/>
          </p:cNvCxnSpPr>
          <p:nvPr/>
        </p:nvCxnSpPr>
        <p:spPr bwMode="auto">
          <a:xfrm>
            <a:off x="276214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3EF5E-A062-202A-3405-58713F4B72B7}"/>
              </a:ext>
            </a:extLst>
          </p:cNvPr>
          <p:cNvSpPr/>
          <p:nvPr/>
        </p:nvSpPr>
        <p:spPr bwMode="auto">
          <a:xfrm>
            <a:off x="2653749" y="21171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Company Size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92894-8A27-601F-4532-FDF43082402E}"/>
              </a:ext>
            </a:extLst>
          </p:cNvPr>
          <p:cNvCxnSpPr>
            <a:cxnSpLocks/>
          </p:cNvCxnSpPr>
          <p:nvPr/>
        </p:nvCxnSpPr>
        <p:spPr bwMode="auto">
          <a:xfrm>
            <a:off x="2653755" y="256103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9BB8C-315C-9AC7-50BC-0BF297482490}"/>
              </a:ext>
            </a:extLst>
          </p:cNvPr>
          <p:cNvSpPr/>
          <p:nvPr/>
        </p:nvSpPr>
        <p:spPr bwMode="auto">
          <a:xfrm>
            <a:off x="276208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00B6B-935D-043A-5683-F49CAE372BC6}"/>
              </a:ext>
            </a:extLst>
          </p:cNvPr>
          <p:cNvSpPr/>
          <p:nvPr/>
        </p:nvSpPr>
        <p:spPr bwMode="auto">
          <a:xfrm>
            <a:off x="276208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Key Strengths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353383-65CB-CDD0-A71B-E0A06FD29F52}"/>
              </a:ext>
            </a:extLst>
          </p:cNvPr>
          <p:cNvCxnSpPr>
            <a:cxnSpLocks/>
          </p:cNvCxnSpPr>
          <p:nvPr/>
        </p:nvCxnSpPr>
        <p:spPr bwMode="auto">
          <a:xfrm>
            <a:off x="276214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809AB-60AB-1D18-3306-81D1D00A2573}"/>
              </a:ext>
            </a:extLst>
          </p:cNvPr>
          <p:cNvSpPr/>
          <p:nvPr/>
        </p:nvSpPr>
        <p:spPr bwMode="auto">
          <a:xfrm>
            <a:off x="2653749" y="4166667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192F3-5205-F837-DD78-969A20D490ED}"/>
              </a:ext>
            </a:extLst>
          </p:cNvPr>
          <p:cNvSpPr/>
          <p:nvPr/>
        </p:nvSpPr>
        <p:spPr bwMode="auto">
          <a:xfrm>
            <a:off x="2653749" y="3660616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Target Regions and Customers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9A18EA-0EC2-3085-72EC-CA3A1F306D1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4104513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6B23E-05B9-2B2D-3067-A388C7D4EAAD}"/>
              </a:ext>
            </a:extLst>
          </p:cNvPr>
          <p:cNvSpPr/>
          <p:nvPr/>
        </p:nvSpPr>
        <p:spPr bwMode="auto">
          <a:xfrm>
            <a:off x="276208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DC5AB-CC44-B936-EB9B-A84154D5362D}"/>
              </a:ext>
            </a:extLst>
          </p:cNvPr>
          <p:cNvSpPr/>
          <p:nvPr/>
        </p:nvSpPr>
        <p:spPr bwMode="auto">
          <a:xfrm>
            <a:off x="276208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Insurance Partners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0621DE-313F-4D7D-83D1-A464088C9AF4}"/>
              </a:ext>
            </a:extLst>
          </p:cNvPr>
          <p:cNvCxnSpPr>
            <a:cxnSpLocks/>
          </p:cNvCxnSpPr>
          <p:nvPr/>
        </p:nvCxnSpPr>
        <p:spPr bwMode="auto">
          <a:xfrm>
            <a:off x="276214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D997452-C7F8-40C3-3D73-02E3788C9108}"/>
              </a:ext>
            </a:extLst>
          </p:cNvPr>
          <p:cNvSpPr/>
          <p:nvPr/>
        </p:nvSpPr>
        <p:spPr bwMode="auto">
          <a:xfrm>
            <a:off x="2653749" y="5724253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CA867-A13B-4FBC-17CA-8BE078D8BF16}"/>
              </a:ext>
            </a:extLst>
          </p:cNvPr>
          <p:cNvSpPr/>
          <p:nvPr/>
        </p:nvSpPr>
        <p:spPr bwMode="auto">
          <a:xfrm>
            <a:off x="2653749" y="5223782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Price Information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E674BE-D9EA-97B1-0AB3-2CBC5121C056}"/>
              </a:ext>
            </a:extLst>
          </p:cNvPr>
          <p:cNvCxnSpPr>
            <a:cxnSpLocks/>
          </p:cNvCxnSpPr>
          <p:nvPr/>
        </p:nvCxnSpPr>
        <p:spPr bwMode="auto">
          <a:xfrm>
            <a:off x="2653755" y="5667679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3D6CD6E-8D6D-10C7-2452-8A694BC04911}"/>
              </a:ext>
            </a:extLst>
          </p:cNvPr>
          <p:cNvSpPr/>
          <p:nvPr/>
        </p:nvSpPr>
        <p:spPr bwMode="auto">
          <a:xfrm>
            <a:off x="5428145" y="4978225"/>
            <a:ext cx="1187354" cy="21439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3FFE7A-4BB0-3AA5-601B-81FC665A34C1}"/>
              </a:ext>
            </a:extLst>
          </p:cNvPr>
          <p:cNvSpPr/>
          <p:nvPr/>
        </p:nvSpPr>
        <p:spPr bwMode="auto">
          <a:xfrm>
            <a:off x="5428145" y="5267269"/>
            <a:ext cx="1187354" cy="21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F0C53C-872E-7FDF-2754-EA34C5AFEC5E}"/>
              </a:ext>
            </a:extLst>
          </p:cNvPr>
          <p:cNvSpPr/>
          <p:nvPr/>
        </p:nvSpPr>
        <p:spPr bwMode="auto">
          <a:xfrm>
            <a:off x="6704211" y="4985430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Currently Offered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1FFDE84-7545-1E38-EF4F-0517A4C7E36D}"/>
              </a:ext>
            </a:extLst>
          </p:cNvPr>
          <p:cNvSpPr/>
          <p:nvPr/>
        </p:nvSpPr>
        <p:spPr bwMode="auto">
          <a:xfrm>
            <a:off x="6704211" y="5267269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Not Offered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74109629-F77A-98F5-F95B-2C2C7F20484F}"/>
              </a:ext>
            </a:extLst>
          </p:cNvPr>
          <p:cNvGraphicFramePr>
            <a:graphicFrameLocks noGrp="1"/>
          </p:cNvGraphicFramePr>
          <p:nvPr/>
        </p:nvGraphicFramePr>
        <p:xfrm>
          <a:off x="5430084" y="2139878"/>
          <a:ext cx="6655238" cy="268096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Ear, Nose and Throat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Inpatient Services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Gynecology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ICU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Dialysis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Surgical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X-ray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CT- Scan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Caeserean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MRI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Ultrasound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Obestrics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Gynaecology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Pharmacy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6730A32-D7EF-7494-BBC5-EA5880D09A23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7992AB3-32E2-9A65-F299-964EFE937246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Company Overview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4D10F-9A41-A81C-18F5-0F2CFE8BA98C}"/>
              </a:ext>
            </a:extLst>
          </p:cNvPr>
          <p:cNvSpPr/>
          <p:nvPr/>
        </p:nvSpPr>
        <p:spPr>
          <a:xfrm>
            <a:off x="242982" y="885402"/>
            <a:ext cx="4660321" cy="415636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Company Mission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4700E9-DEA1-49B0-F429-C71BE1AFE541}"/>
              </a:ext>
            </a:extLst>
          </p:cNvPr>
          <p:cNvCxnSpPr>
            <a:cxnSpLocks/>
          </p:cNvCxnSpPr>
          <p:nvPr/>
        </p:nvCxnSpPr>
        <p:spPr bwMode="auto">
          <a:xfrm>
            <a:off x="5022575" y="1079205"/>
            <a:ext cx="0" cy="5577288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6C9EC5-81E5-BDA7-CD8C-911500BC01A3}"/>
              </a:ext>
            </a:extLst>
          </p:cNvPr>
          <p:cNvCxnSpPr>
            <a:cxnSpLocks/>
          </p:cNvCxnSpPr>
          <p:nvPr/>
        </p:nvCxnSpPr>
        <p:spPr bwMode="auto">
          <a:xfrm>
            <a:off x="5261114" y="2906579"/>
            <a:ext cx="6640588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72BB8B6-3713-42F1-0E59-FD73C6420DCE}"/>
              </a:ext>
            </a:extLst>
          </p:cNvPr>
          <p:cNvSpPr/>
          <p:nvPr/>
        </p:nvSpPr>
        <p:spPr>
          <a:xfrm>
            <a:off x="5261114" y="880414"/>
            <a:ext cx="6508062" cy="42062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Company 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9C979-262E-3633-8515-0CE1C2BD64AB}"/>
              </a:ext>
            </a:extLst>
          </p:cNvPr>
          <p:cNvSpPr/>
          <p:nvPr/>
        </p:nvSpPr>
        <p:spPr bwMode="auto">
          <a:xfrm>
            <a:off x="2601324" y="3188835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A0764-9802-6B62-3F66-07A70E43E23C}"/>
              </a:ext>
            </a:extLst>
          </p:cNvPr>
          <p:cNvSpPr/>
          <p:nvPr/>
        </p:nvSpPr>
        <p:spPr bwMode="auto">
          <a:xfrm>
            <a:off x="2601324" y="2688364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Insurance Partners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BE89EC-C392-1E45-E5D6-DD98B9AC1ACE}"/>
              </a:ext>
            </a:extLst>
          </p:cNvPr>
          <p:cNvCxnSpPr>
            <a:cxnSpLocks/>
          </p:cNvCxnSpPr>
          <p:nvPr/>
        </p:nvCxnSpPr>
        <p:spPr bwMode="auto">
          <a:xfrm>
            <a:off x="2601330" y="3132261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DEA2952-71F5-9548-0B23-2A7AE8BABC01}"/>
              </a:ext>
            </a:extLst>
          </p:cNvPr>
          <p:cNvSpPr/>
          <p:nvPr/>
        </p:nvSpPr>
        <p:spPr bwMode="auto">
          <a:xfrm>
            <a:off x="228726" y="3188835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14102-E144-79D2-9225-CF56DBFCAFD1}"/>
              </a:ext>
            </a:extLst>
          </p:cNvPr>
          <p:cNvSpPr/>
          <p:nvPr/>
        </p:nvSpPr>
        <p:spPr bwMode="auto">
          <a:xfrm>
            <a:off x="228726" y="2688364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Location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F977F5-1416-8CC5-02FD-2ADBB0E91EF5}"/>
              </a:ext>
            </a:extLst>
          </p:cNvPr>
          <p:cNvCxnSpPr>
            <a:cxnSpLocks/>
          </p:cNvCxnSpPr>
          <p:nvPr/>
        </p:nvCxnSpPr>
        <p:spPr bwMode="auto">
          <a:xfrm>
            <a:off x="228732" y="3132261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0401C3-D527-2216-E84C-1629A0E55AA1}"/>
              </a:ext>
            </a:extLst>
          </p:cNvPr>
          <p:cNvCxnSpPr>
            <a:cxnSpLocks/>
          </p:cNvCxnSpPr>
          <p:nvPr/>
        </p:nvCxnSpPr>
        <p:spPr>
          <a:xfrm flipV="1">
            <a:off x="5323594" y="1948010"/>
            <a:ext cx="6492240" cy="52530"/>
          </a:xfrm>
          <a:prstGeom prst="line">
            <a:avLst/>
          </a:prstGeom>
          <a:solidFill>
            <a:srgbClr val="00572A"/>
          </a:solidFill>
          <a:ln w="57150" cap="flat" cmpd="sng" algn="ctr">
            <a:solidFill>
              <a:srgbClr val="002060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24737D-0F5F-5E4B-5906-08D91CFB79F6}"/>
              </a:ext>
            </a:extLst>
          </p:cNvPr>
          <p:cNvSpPr txBox="1"/>
          <p:nvPr/>
        </p:nvSpPr>
        <p:spPr>
          <a:xfrm>
            <a:off x="5726027" y="1838250"/>
            <a:ext cx="640080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Trebuchet MS" panose="020B0603020202020204" pitchFamily="34" charset="0"/>
              </a:rPr>
              <a:t>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30F-E804-7116-07BF-27EF2FD73665}"/>
              </a:ext>
            </a:extLst>
          </p:cNvPr>
          <p:cNvSpPr txBox="1"/>
          <p:nvPr/>
        </p:nvSpPr>
        <p:spPr>
          <a:xfrm>
            <a:off x="5401163" y="2300758"/>
            <a:ext cx="128980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002060"/>
                </a:solidFill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A67FE-1B98-1067-F0E9-8BD2AC2BC74C}"/>
              </a:ext>
            </a:extLst>
          </p:cNvPr>
          <p:cNvSpPr txBox="1"/>
          <p:nvPr/>
        </p:nvSpPr>
        <p:spPr>
          <a:xfrm>
            <a:off x="7227171" y="1809510"/>
            <a:ext cx="640080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Trebuchet MS" panose="020B0603020202020204" pitchFamily="34" charset="0"/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C01A1C-D67A-76F3-3CE4-C57A99017461}"/>
              </a:ext>
            </a:extLst>
          </p:cNvPr>
          <p:cNvSpPr txBox="1"/>
          <p:nvPr/>
        </p:nvSpPr>
        <p:spPr>
          <a:xfrm>
            <a:off x="6741781" y="2300758"/>
            <a:ext cx="166433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002060"/>
                </a:solidFill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D4537-090E-3688-BA75-C20F8638B4A6}"/>
              </a:ext>
            </a:extLst>
          </p:cNvPr>
          <p:cNvSpPr txBox="1"/>
          <p:nvPr/>
        </p:nvSpPr>
        <p:spPr>
          <a:xfrm>
            <a:off x="9064434" y="1792072"/>
            <a:ext cx="640080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Trebuchet MS" panose="020B0603020202020204" pitchFamily="34" charset="0"/>
              </a:rPr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570E7-FC13-8B95-57EA-752AC69AFD6F}"/>
              </a:ext>
            </a:extLst>
          </p:cNvPr>
          <p:cNvSpPr txBox="1"/>
          <p:nvPr/>
        </p:nvSpPr>
        <p:spPr>
          <a:xfrm>
            <a:off x="8633904" y="2300758"/>
            <a:ext cx="150114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002060"/>
                </a:solidFill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16110-39F9-B050-42CC-A3D5EFBD1873}"/>
              </a:ext>
            </a:extLst>
          </p:cNvPr>
          <p:cNvSpPr txBox="1"/>
          <p:nvPr/>
        </p:nvSpPr>
        <p:spPr>
          <a:xfrm>
            <a:off x="10901698" y="1857740"/>
            <a:ext cx="640080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FF"/>
                </a:highlight>
                <a:uLnTx/>
                <a:uFillTx/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094B2-75B8-285F-449A-EC0767651331}"/>
              </a:ext>
            </a:extLst>
          </p:cNvPr>
          <p:cNvSpPr txBox="1"/>
          <p:nvPr/>
        </p:nvSpPr>
        <p:spPr>
          <a:xfrm>
            <a:off x="10576833" y="2300758"/>
            <a:ext cx="128980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002060"/>
                </a:solidFill>
                <a:latin typeface="Trebuchet MS" panose="020B0603020202020204" pitchFamily="34" charset="0"/>
              </a:rPr>
              <a:t>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C9F197-0EA4-D8D6-08A1-64947F6BAAAE}"/>
              </a:ext>
            </a:extLst>
          </p:cNvPr>
          <p:cNvSpPr/>
          <p:nvPr/>
        </p:nvSpPr>
        <p:spPr bwMode="auto">
          <a:xfrm>
            <a:off x="242981" y="1362740"/>
            <a:ext cx="4660321" cy="63780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3EB778-4F9E-7F88-31BA-43147D3C6B8E}"/>
              </a:ext>
            </a:extLst>
          </p:cNvPr>
          <p:cNvSpPr/>
          <p:nvPr/>
        </p:nvSpPr>
        <p:spPr>
          <a:xfrm>
            <a:off x="228726" y="2115955"/>
            <a:ext cx="4660321" cy="415636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Company Background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480E5C9-0D17-D133-07DB-17E20951B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88542"/>
              </p:ext>
            </p:extLst>
          </p:nvPr>
        </p:nvGraphicFramePr>
        <p:xfrm>
          <a:off x="5246464" y="3496488"/>
          <a:ext cx="6655238" cy="268096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6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Ear, Nose and Throat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Lab</a:t>
                      </a: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Inpatient Services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Physician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Gynecology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ICU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Pediatric and Children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Dialysis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807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Surgical Clinic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X-ray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General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CT- Scan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Caeserean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MRI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Orthopedic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Ultrasound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Obestrics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Gynaecology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Surgery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Pharmacy</a:t>
                      </a: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80748">
                        <a:buClr>
                          <a:schemeClr val="accent3"/>
                        </a:buClr>
                        <a:buFontTx/>
                        <a:buNone/>
                      </a:pPr>
                      <a:endParaRPr lang="en-US" sz="1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42112" marB="42112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D6B5420-676B-E59F-C782-4A56DD5AA505}"/>
              </a:ext>
            </a:extLst>
          </p:cNvPr>
          <p:cNvSpPr/>
          <p:nvPr/>
        </p:nvSpPr>
        <p:spPr>
          <a:xfrm>
            <a:off x="5246464" y="2992548"/>
            <a:ext cx="6640585" cy="42062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Services Offered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DFA860-8D30-2D4C-58EA-BD53521784DE}"/>
              </a:ext>
            </a:extLst>
          </p:cNvPr>
          <p:cNvSpPr/>
          <p:nvPr/>
        </p:nvSpPr>
        <p:spPr bwMode="auto">
          <a:xfrm>
            <a:off x="228726" y="4945312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B24B5-7DEB-570F-9989-0858FB05A24C}"/>
              </a:ext>
            </a:extLst>
          </p:cNvPr>
          <p:cNvSpPr/>
          <p:nvPr/>
        </p:nvSpPr>
        <p:spPr bwMode="auto">
          <a:xfrm>
            <a:off x="228726" y="44448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Size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722A10-08D9-6B33-1920-1958C74AC3E2}"/>
              </a:ext>
            </a:extLst>
          </p:cNvPr>
          <p:cNvCxnSpPr>
            <a:cxnSpLocks/>
          </p:cNvCxnSpPr>
          <p:nvPr/>
        </p:nvCxnSpPr>
        <p:spPr bwMode="auto">
          <a:xfrm>
            <a:off x="228732" y="4888738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93E74-BC26-8575-D816-4F951F3A8406}"/>
              </a:ext>
            </a:extLst>
          </p:cNvPr>
          <p:cNvSpPr/>
          <p:nvPr/>
        </p:nvSpPr>
        <p:spPr bwMode="auto">
          <a:xfrm>
            <a:off x="2600866" y="4945312"/>
            <a:ext cx="2288181" cy="993454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80B10-D785-C741-24BC-31A9F030DDD9}"/>
              </a:ext>
            </a:extLst>
          </p:cNvPr>
          <p:cNvSpPr/>
          <p:nvPr/>
        </p:nvSpPr>
        <p:spPr bwMode="auto">
          <a:xfrm>
            <a:off x="2600866" y="4444841"/>
            <a:ext cx="2288181" cy="436810"/>
          </a:xfrm>
          <a:prstGeom prst="rect">
            <a:avLst/>
          </a:prstGeom>
          <a:solidFill>
            <a:srgbClr val="139AF0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rPr>
              <a:t>Capacity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71F3F3-C6AA-994F-709E-B9E602EE27BF}"/>
              </a:ext>
            </a:extLst>
          </p:cNvPr>
          <p:cNvCxnSpPr>
            <a:cxnSpLocks/>
          </p:cNvCxnSpPr>
          <p:nvPr/>
        </p:nvCxnSpPr>
        <p:spPr bwMode="auto">
          <a:xfrm>
            <a:off x="2600872" y="4888738"/>
            <a:ext cx="228817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890CEF-E8F1-529D-7639-1EE5AF14A13B}"/>
              </a:ext>
            </a:extLst>
          </p:cNvPr>
          <p:cNvSpPr/>
          <p:nvPr/>
        </p:nvSpPr>
        <p:spPr bwMode="auto">
          <a:xfrm>
            <a:off x="5311765" y="6253564"/>
            <a:ext cx="1187354" cy="21439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367012-33A3-7243-BBE3-E2D57BC2FC33}"/>
              </a:ext>
            </a:extLst>
          </p:cNvPr>
          <p:cNvSpPr/>
          <p:nvPr/>
        </p:nvSpPr>
        <p:spPr bwMode="auto">
          <a:xfrm>
            <a:off x="5311765" y="6542608"/>
            <a:ext cx="1187354" cy="2143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A72877-64D4-5D22-FED5-85713B89C5B9}"/>
              </a:ext>
            </a:extLst>
          </p:cNvPr>
          <p:cNvSpPr/>
          <p:nvPr/>
        </p:nvSpPr>
        <p:spPr bwMode="auto">
          <a:xfrm>
            <a:off x="6587831" y="6260769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Currently Offered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988349-CDB2-0BE7-5C7E-ADFEC8070BAC}"/>
              </a:ext>
            </a:extLst>
          </p:cNvPr>
          <p:cNvSpPr/>
          <p:nvPr/>
        </p:nvSpPr>
        <p:spPr bwMode="auto">
          <a:xfrm>
            <a:off x="6587831" y="6542608"/>
            <a:ext cx="2251881" cy="214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300" dirty="0">
                <a:solidFill>
                  <a:srgbClr val="021F43"/>
                </a:solidFill>
                <a:latin typeface="Trebuchet MS" pitchFamily="34" charset="0"/>
                <a:cs typeface="Times New Roman" pitchFamily="18" charset="0"/>
              </a:rPr>
              <a:t>Service Not Offered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7A9AA6-870D-3E9F-7738-A2D2C69197D9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BD22B87-79F7-DD74-9B13-5967D1F0E7D9}"/>
              </a:ext>
            </a:extLst>
          </p:cNvPr>
          <p:cNvSpPr txBox="1">
            <a:spLocks/>
          </p:cNvSpPr>
          <p:nvPr/>
        </p:nvSpPr>
        <p:spPr bwMode="auto">
          <a:xfrm>
            <a:off x="242982" y="140293"/>
            <a:ext cx="11592458" cy="44642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Arial Bold"/>
                <a:ea typeface="ＭＳ Ｐゴシック" charset="0"/>
                <a:cs typeface="Calibri Light" panose="020F0302020204030204" pitchFamily="34" charset="0"/>
              </a:rPr>
              <a:t>Profile of Main Target Customers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 Bold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B6771-54A2-92A5-1E0E-0BA8D8156553}"/>
              </a:ext>
            </a:extLst>
          </p:cNvPr>
          <p:cNvSpPr/>
          <p:nvPr/>
        </p:nvSpPr>
        <p:spPr bwMode="auto">
          <a:xfrm>
            <a:off x="158948" y="853284"/>
            <a:ext cx="5899166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Customer Segment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1F754-1E11-6F61-03CC-0315D4E5FE80}"/>
              </a:ext>
            </a:extLst>
          </p:cNvPr>
          <p:cNvGrpSpPr/>
          <p:nvPr/>
        </p:nvGrpSpPr>
        <p:grpSpPr>
          <a:xfrm>
            <a:off x="158948" y="1680947"/>
            <a:ext cx="2881218" cy="446430"/>
            <a:chOff x="425862" y="1434503"/>
            <a:chExt cx="2881218" cy="4464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CAF494-8EC0-EAA3-20CC-90016ECE4F72}"/>
                </a:ext>
              </a:extLst>
            </p:cNvPr>
            <p:cNvSpPr/>
            <p:nvPr/>
          </p:nvSpPr>
          <p:spPr bwMode="auto">
            <a:xfrm>
              <a:off x="1463043" y="1434505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E260FB-F3EC-F406-D854-AF0ADBFD61C5}"/>
                </a:ext>
              </a:extLst>
            </p:cNvPr>
            <p:cNvSpPr/>
            <p:nvPr/>
          </p:nvSpPr>
          <p:spPr bwMode="auto">
            <a:xfrm>
              <a:off x="425862" y="1434503"/>
              <a:ext cx="1143854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Region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86ED84-CBF0-FE4D-089E-EA9676F5B701}"/>
              </a:ext>
            </a:extLst>
          </p:cNvPr>
          <p:cNvGrpSpPr/>
          <p:nvPr/>
        </p:nvGrpSpPr>
        <p:grpSpPr>
          <a:xfrm>
            <a:off x="158948" y="2189226"/>
            <a:ext cx="2881218" cy="446430"/>
            <a:chOff x="425862" y="1931387"/>
            <a:chExt cx="2881218" cy="4464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CF2B8F-3FCB-FC14-51BB-145064659EEA}"/>
                </a:ext>
              </a:extLst>
            </p:cNvPr>
            <p:cNvSpPr/>
            <p:nvPr/>
          </p:nvSpPr>
          <p:spPr bwMode="auto">
            <a:xfrm>
              <a:off x="1463043" y="1931389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833E29-11A0-080C-E622-4E7FC621177D}"/>
                </a:ext>
              </a:extLst>
            </p:cNvPr>
            <p:cNvSpPr/>
            <p:nvPr/>
          </p:nvSpPr>
          <p:spPr bwMode="auto">
            <a:xfrm>
              <a:off x="425862" y="1931387"/>
              <a:ext cx="1143855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Gender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1DB764-210A-AE07-A8DA-5AF0DA52D844}"/>
              </a:ext>
            </a:extLst>
          </p:cNvPr>
          <p:cNvGrpSpPr/>
          <p:nvPr/>
        </p:nvGrpSpPr>
        <p:grpSpPr>
          <a:xfrm>
            <a:off x="158948" y="2697505"/>
            <a:ext cx="2881218" cy="446430"/>
            <a:chOff x="425862" y="2449544"/>
            <a:chExt cx="2881218" cy="4464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F23FAB-DAF3-0AF2-6266-4A2B94D8CC33}"/>
                </a:ext>
              </a:extLst>
            </p:cNvPr>
            <p:cNvSpPr/>
            <p:nvPr/>
          </p:nvSpPr>
          <p:spPr bwMode="auto">
            <a:xfrm>
              <a:off x="1463043" y="2449546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30AE78-5358-FD1B-D1F6-028A13B659E2}"/>
                </a:ext>
              </a:extLst>
            </p:cNvPr>
            <p:cNvSpPr/>
            <p:nvPr/>
          </p:nvSpPr>
          <p:spPr bwMode="auto">
            <a:xfrm>
              <a:off x="425862" y="2449544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Age Group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CFD02D-E28D-2966-6259-3E541DDC9A95}"/>
              </a:ext>
            </a:extLst>
          </p:cNvPr>
          <p:cNvGrpSpPr/>
          <p:nvPr/>
        </p:nvGrpSpPr>
        <p:grpSpPr>
          <a:xfrm>
            <a:off x="3176895" y="1680947"/>
            <a:ext cx="2881219" cy="446430"/>
            <a:chOff x="425862" y="2967698"/>
            <a:chExt cx="2881219" cy="4464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63EAC9-A58F-60BD-6246-B46153345797}"/>
                </a:ext>
              </a:extLst>
            </p:cNvPr>
            <p:cNvSpPr/>
            <p:nvPr/>
          </p:nvSpPr>
          <p:spPr bwMode="auto">
            <a:xfrm>
              <a:off x="1463044" y="2967700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19023A-A57E-A133-D513-24E34D77ABE4}"/>
                </a:ext>
              </a:extLst>
            </p:cNvPr>
            <p:cNvSpPr/>
            <p:nvPr/>
          </p:nvSpPr>
          <p:spPr bwMode="auto">
            <a:xfrm>
              <a:off x="425862" y="2967698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Occupation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26DCA8-7348-006E-37A9-FD61A80A5304}"/>
              </a:ext>
            </a:extLst>
          </p:cNvPr>
          <p:cNvGrpSpPr/>
          <p:nvPr/>
        </p:nvGrpSpPr>
        <p:grpSpPr>
          <a:xfrm>
            <a:off x="3176895" y="2695991"/>
            <a:ext cx="2881218" cy="446430"/>
            <a:chOff x="425862" y="4003995"/>
            <a:chExt cx="2881218" cy="4464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B5595A-4A40-F451-A4F6-9191F1FBA758}"/>
                </a:ext>
              </a:extLst>
            </p:cNvPr>
            <p:cNvSpPr/>
            <p:nvPr/>
          </p:nvSpPr>
          <p:spPr bwMode="auto">
            <a:xfrm>
              <a:off x="1463043" y="4003997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BA8C98-15A5-15BF-22B9-962C06A53197}"/>
                </a:ext>
              </a:extLst>
            </p:cNvPr>
            <p:cNvSpPr/>
            <p:nvPr/>
          </p:nvSpPr>
          <p:spPr bwMode="auto">
            <a:xfrm>
              <a:off x="425862" y="4003995"/>
              <a:ext cx="1143852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Insurance Type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D19EF-F791-C75C-12D2-68C483EA7FCC}"/>
              </a:ext>
            </a:extLst>
          </p:cNvPr>
          <p:cNvSpPr/>
          <p:nvPr/>
        </p:nvSpPr>
        <p:spPr bwMode="auto">
          <a:xfrm>
            <a:off x="158948" y="1234523"/>
            <a:ext cx="5899166" cy="4464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Demographic Information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C3F0B1-0B3C-5B5B-4866-F4533F40CBEE}"/>
              </a:ext>
            </a:extLst>
          </p:cNvPr>
          <p:cNvGrpSpPr/>
          <p:nvPr/>
        </p:nvGrpSpPr>
        <p:grpSpPr>
          <a:xfrm>
            <a:off x="3176897" y="2188466"/>
            <a:ext cx="2881218" cy="446430"/>
            <a:chOff x="425862" y="2449544"/>
            <a:chExt cx="2881218" cy="4464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60BE51-1212-824D-6D6F-B7419452F34A}"/>
                </a:ext>
              </a:extLst>
            </p:cNvPr>
            <p:cNvSpPr/>
            <p:nvPr/>
          </p:nvSpPr>
          <p:spPr bwMode="auto">
            <a:xfrm>
              <a:off x="1463043" y="2449546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7A0689-1CCD-3EB6-5233-40DF4D0C6945}"/>
                </a:ext>
              </a:extLst>
            </p:cNvPr>
            <p:cNvSpPr/>
            <p:nvPr/>
          </p:nvSpPr>
          <p:spPr bwMode="auto">
            <a:xfrm>
              <a:off x="425862" y="2449544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Income Group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3A6E19-D5AA-F18C-4530-E89980488D34}"/>
              </a:ext>
            </a:extLst>
          </p:cNvPr>
          <p:cNvGrpSpPr/>
          <p:nvPr/>
        </p:nvGrpSpPr>
        <p:grpSpPr>
          <a:xfrm>
            <a:off x="158948" y="3648618"/>
            <a:ext cx="5899170" cy="1499083"/>
            <a:chOff x="158943" y="3923342"/>
            <a:chExt cx="5899170" cy="13628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ECF97C-D227-4789-2403-AF64C748123E}"/>
                </a:ext>
              </a:extLst>
            </p:cNvPr>
            <p:cNvSpPr/>
            <p:nvPr/>
          </p:nvSpPr>
          <p:spPr bwMode="auto">
            <a:xfrm>
              <a:off x="158943" y="3923884"/>
              <a:ext cx="1143856" cy="13622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Key Needs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01E2B9-95FD-E5D2-E866-8FF26C532F53}"/>
                </a:ext>
              </a:extLst>
            </p:cNvPr>
            <p:cNvSpPr/>
            <p:nvPr/>
          </p:nvSpPr>
          <p:spPr bwMode="auto">
            <a:xfrm>
              <a:off x="1302799" y="3923342"/>
              <a:ext cx="4755314" cy="136280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F86D84-4D1B-73BD-9C52-6A37B0C7D387}"/>
              </a:ext>
            </a:extLst>
          </p:cNvPr>
          <p:cNvGrpSpPr/>
          <p:nvPr/>
        </p:nvGrpSpPr>
        <p:grpSpPr>
          <a:xfrm>
            <a:off x="158948" y="5220722"/>
            <a:ext cx="5899170" cy="1499083"/>
            <a:chOff x="158943" y="5323314"/>
            <a:chExt cx="5899170" cy="13628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2D70B6-29E3-9CC5-E418-0FCF1E43D861}"/>
                </a:ext>
              </a:extLst>
            </p:cNvPr>
            <p:cNvSpPr/>
            <p:nvPr/>
          </p:nvSpPr>
          <p:spPr bwMode="auto">
            <a:xfrm>
              <a:off x="158943" y="5323856"/>
              <a:ext cx="1143856" cy="13622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Key Priorities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A0F8B4-6A7E-FD8A-14D2-BB9C31EA018F}"/>
                </a:ext>
              </a:extLst>
            </p:cNvPr>
            <p:cNvSpPr/>
            <p:nvPr/>
          </p:nvSpPr>
          <p:spPr bwMode="auto">
            <a:xfrm>
              <a:off x="1302799" y="5323314"/>
              <a:ext cx="4755314" cy="136280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A06F881-14E7-D609-888B-C403BED3E21E}"/>
              </a:ext>
            </a:extLst>
          </p:cNvPr>
          <p:cNvSpPr/>
          <p:nvPr/>
        </p:nvSpPr>
        <p:spPr bwMode="auto">
          <a:xfrm>
            <a:off x="90583" y="3148045"/>
            <a:ext cx="5899166" cy="4464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Key Pains and Priorities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1CC203-FB0F-E234-BBA6-1E14900B6A93}"/>
              </a:ext>
            </a:extLst>
          </p:cNvPr>
          <p:cNvCxnSpPr>
            <a:cxnSpLocks/>
          </p:cNvCxnSpPr>
          <p:nvPr/>
        </p:nvCxnSpPr>
        <p:spPr bwMode="auto">
          <a:xfrm>
            <a:off x="6126480" y="807720"/>
            <a:ext cx="0" cy="5999387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9896AA2-2438-23A4-7ED4-5C75F4489D66}"/>
              </a:ext>
            </a:extLst>
          </p:cNvPr>
          <p:cNvSpPr/>
          <p:nvPr/>
        </p:nvSpPr>
        <p:spPr bwMode="auto">
          <a:xfrm>
            <a:off x="6202247" y="853284"/>
            <a:ext cx="5899166" cy="44642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latin typeface="Trebuchet MS" pitchFamily="34" charset="0"/>
                <a:cs typeface="Times New Roman" pitchFamily="18" charset="0"/>
              </a:rPr>
              <a:t>Customer Segment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A0D47C-FC2D-476B-C3F6-C807244EDE30}"/>
              </a:ext>
            </a:extLst>
          </p:cNvPr>
          <p:cNvGrpSpPr/>
          <p:nvPr/>
        </p:nvGrpSpPr>
        <p:grpSpPr>
          <a:xfrm>
            <a:off x="6202247" y="1680947"/>
            <a:ext cx="2881218" cy="446430"/>
            <a:chOff x="425862" y="1434503"/>
            <a:chExt cx="2881218" cy="44643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A5E5A5-31E5-BDB6-ECE0-5CA4FCA31585}"/>
                </a:ext>
              </a:extLst>
            </p:cNvPr>
            <p:cNvSpPr/>
            <p:nvPr/>
          </p:nvSpPr>
          <p:spPr bwMode="auto">
            <a:xfrm>
              <a:off x="1463043" y="1434505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7A8AE8-0534-4C85-A173-2AF8B5AEB587}"/>
                </a:ext>
              </a:extLst>
            </p:cNvPr>
            <p:cNvSpPr/>
            <p:nvPr/>
          </p:nvSpPr>
          <p:spPr bwMode="auto">
            <a:xfrm>
              <a:off x="425862" y="1434503"/>
              <a:ext cx="1143854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Region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B1BAB6-B13E-4820-5BA4-EBA8A191FFB1}"/>
              </a:ext>
            </a:extLst>
          </p:cNvPr>
          <p:cNvGrpSpPr/>
          <p:nvPr/>
        </p:nvGrpSpPr>
        <p:grpSpPr>
          <a:xfrm>
            <a:off x="6202247" y="2189226"/>
            <a:ext cx="2881218" cy="446430"/>
            <a:chOff x="425862" y="1931387"/>
            <a:chExt cx="2881218" cy="4464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34E61D-3D66-D034-531D-4D3807470EC3}"/>
                </a:ext>
              </a:extLst>
            </p:cNvPr>
            <p:cNvSpPr/>
            <p:nvPr/>
          </p:nvSpPr>
          <p:spPr bwMode="auto">
            <a:xfrm>
              <a:off x="1463043" y="1931389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F52E07-0049-5D4B-BD51-E9D52F4E2091}"/>
                </a:ext>
              </a:extLst>
            </p:cNvPr>
            <p:cNvSpPr/>
            <p:nvPr/>
          </p:nvSpPr>
          <p:spPr bwMode="auto">
            <a:xfrm>
              <a:off x="425862" y="1931387"/>
              <a:ext cx="1143855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Gender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CA7FF5-1196-A03B-D741-1352E42606B7}"/>
              </a:ext>
            </a:extLst>
          </p:cNvPr>
          <p:cNvGrpSpPr/>
          <p:nvPr/>
        </p:nvGrpSpPr>
        <p:grpSpPr>
          <a:xfrm>
            <a:off x="6202247" y="2697505"/>
            <a:ext cx="2881218" cy="446430"/>
            <a:chOff x="425862" y="2449544"/>
            <a:chExt cx="2881218" cy="4464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F8196E-0404-04DE-36B1-91F7545D3AF7}"/>
                </a:ext>
              </a:extLst>
            </p:cNvPr>
            <p:cNvSpPr/>
            <p:nvPr/>
          </p:nvSpPr>
          <p:spPr bwMode="auto">
            <a:xfrm>
              <a:off x="1463043" y="2449546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519916-BC24-0F52-84AC-221B99E5D826}"/>
                </a:ext>
              </a:extLst>
            </p:cNvPr>
            <p:cNvSpPr/>
            <p:nvPr/>
          </p:nvSpPr>
          <p:spPr bwMode="auto">
            <a:xfrm>
              <a:off x="425862" y="2449544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Age Group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1F5822-580E-3EA1-13BC-53B0B3C15C0F}"/>
              </a:ext>
            </a:extLst>
          </p:cNvPr>
          <p:cNvGrpSpPr/>
          <p:nvPr/>
        </p:nvGrpSpPr>
        <p:grpSpPr>
          <a:xfrm>
            <a:off x="9220194" y="1680947"/>
            <a:ext cx="2881219" cy="446430"/>
            <a:chOff x="425862" y="2967698"/>
            <a:chExt cx="2881219" cy="4464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09F3959-4494-2CB1-E325-0BBB4C89A474}"/>
                </a:ext>
              </a:extLst>
            </p:cNvPr>
            <p:cNvSpPr/>
            <p:nvPr/>
          </p:nvSpPr>
          <p:spPr bwMode="auto">
            <a:xfrm>
              <a:off x="1463044" y="2967700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90AED0A-9931-A25C-4755-D19FEFE56751}"/>
                </a:ext>
              </a:extLst>
            </p:cNvPr>
            <p:cNvSpPr/>
            <p:nvPr/>
          </p:nvSpPr>
          <p:spPr bwMode="auto">
            <a:xfrm>
              <a:off x="425862" y="2967698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Occupation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D391DD-A8E2-E471-529D-6F56A0062E27}"/>
              </a:ext>
            </a:extLst>
          </p:cNvPr>
          <p:cNvGrpSpPr/>
          <p:nvPr/>
        </p:nvGrpSpPr>
        <p:grpSpPr>
          <a:xfrm>
            <a:off x="9220194" y="2695991"/>
            <a:ext cx="2881218" cy="446430"/>
            <a:chOff x="425862" y="4003995"/>
            <a:chExt cx="2881218" cy="4464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DF4ADD-F218-B96C-4B3D-717600B6F327}"/>
                </a:ext>
              </a:extLst>
            </p:cNvPr>
            <p:cNvSpPr/>
            <p:nvPr/>
          </p:nvSpPr>
          <p:spPr bwMode="auto">
            <a:xfrm>
              <a:off x="1463043" y="4003997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E8AD0A6-545D-7A06-082D-0480120C7006}"/>
                </a:ext>
              </a:extLst>
            </p:cNvPr>
            <p:cNvSpPr/>
            <p:nvPr/>
          </p:nvSpPr>
          <p:spPr bwMode="auto">
            <a:xfrm>
              <a:off x="425862" y="4003995"/>
              <a:ext cx="1143852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Insurance Type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73A5AD0-2D4D-CEF8-FAF5-A3D79B9E9392}"/>
              </a:ext>
            </a:extLst>
          </p:cNvPr>
          <p:cNvSpPr/>
          <p:nvPr/>
        </p:nvSpPr>
        <p:spPr bwMode="auto">
          <a:xfrm>
            <a:off x="6202247" y="1234523"/>
            <a:ext cx="5899166" cy="4464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Demographic Information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B71503-912E-4562-9586-0DFC14D5AF9A}"/>
              </a:ext>
            </a:extLst>
          </p:cNvPr>
          <p:cNvGrpSpPr/>
          <p:nvPr/>
        </p:nvGrpSpPr>
        <p:grpSpPr>
          <a:xfrm>
            <a:off x="6202247" y="3649378"/>
            <a:ext cx="5899170" cy="1499083"/>
            <a:chOff x="158943" y="3923342"/>
            <a:chExt cx="5899170" cy="136280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0661F99-DE64-831F-1AF9-78E2E342E18A}"/>
                </a:ext>
              </a:extLst>
            </p:cNvPr>
            <p:cNvSpPr/>
            <p:nvPr/>
          </p:nvSpPr>
          <p:spPr bwMode="auto">
            <a:xfrm>
              <a:off x="158943" y="3923884"/>
              <a:ext cx="1143856" cy="13622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Key Needs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B231E9-A4A0-90B5-B87E-D4BFDD18D4F7}"/>
                </a:ext>
              </a:extLst>
            </p:cNvPr>
            <p:cNvSpPr/>
            <p:nvPr/>
          </p:nvSpPr>
          <p:spPr bwMode="auto">
            <a:xfrm>
              <a:off x="1302799" y="3923342"/>
              <a:ext cx="4755314" cy="136280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623A53-1A52-4E11-008D-27402BDACBC3}"/>
              </a:ext>
            </a:extLst>
          </p:cNvPr>
          <p:cNvGrpSpPr/>
          <p:nvPr/>
        </p:nvGrpSpPr>
        <p:grpSpPr>
          <a:xfrm>
            <a:off x="6202247" y="5218624"/>
            <a:ext cx="5899170" cy="1499083"/>
            <a:chOff x="158943" y="5323314"/>
            <a:chExt cx="5899170" cy="136280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91E1A4-3DBB-7F4E-3AF3-BC06320DFD5A}"/>
                </a:ext>
              </a:extLst>
            </p:cNvPr>
            <p:cNvSpPr/>
            <p:nvPr/>
          </p:nvSpPr>
          <p:spPr bwMode="auto">
            <a:xfrm>
              <a:off x="158943" y="5323856"/>
              <a:ext cx="1143856" cy="1362261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Key Priorities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566398-3DF2-F05E-98C3-7F00E673499A}"/>
                </a:ext>
              </a:extLst>
            </p:cNvPr>
            <p:cNvSpPr/>
            <p:nvPr/>
          </p:nvSpPr>
          <p:spPr bwMode="auto">
            <a:xfrm>
              <a:off x="1302799" y="5323314"/>
              <a:ext cx="4755314" cy="1362803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9DC1-485D-17AC-369F-410F512EF533}"/>
              </a:ext>
            </a:extLst>
          </p:cNvPr>
          <p:cNvSpPr/>
          <p:nvPr/>
        </p:nvSpPr>
        <p:spPr bwMode="auto">
          <a:xfrm>
            <a:off x="6133882" y="3148045"/>
            <a:ext cx="5899166" cy="4464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Key Pains and Priorities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4E8E11-2F84-8285-7EC1-538616E8502D}"/>
              </a:ext>
            </a:extLst>
          </p:cNvPr>
          <p:cNvGrpSpPr/>
          <p:nvPr/>
        </p:nvGrpSpPr>
        <p:grpSpPr>
          <a:xfrm>
            <a:off x="9220194" y="2189326"/>
            <a:ext cx="2881218" cy="446430"/>
            <a:chOff x="425862" y="2449544"/>
            <a:chExt cx="2881218" cy="4464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C367AE-8DC0-1F52-EE6C-99DE27ABAFF3}"/>
                </a:ext>
              </a:extLst>
            </p:cNvPr>
            <p:cNvSpPr/>
            <p:nvPr/>
          </p:nvSpPr>
          <p:spPr bwMode="auto">
            <a:xfrm>
              <a:off x="1463043" y="2449546"/>
              <a:ext cx="1844037" cy="446428"/>
            </a:xfrm>
            <a:prstGeom prst="rect">
              <a:avLst/>
            </a:prstGeom>
            <a:solidFill>
              <a:srgbClr val="139AF0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A8CBBAF-BE87-8E33-283A-02CF14B286CF}"/>
                </a:ext>
              </a:extLst>
            </p:cNvPr>
            <p:cNvSpPr/>
            <p:nvPr/>
          </p:nvSpPr>
          <p:spPr bwMode="auto">
            <a:xfrm>
              <a:off x="425862" y="2449544"/>
              <a:ext cx="1143857" cy="446427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cs typeface="Times New Roman" pitchFamily="18" charset="0"/>
                </a:rPr>
                <a:t>Income Group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1162F8F-9A71-513E-5672-2A6E0D7431D9}"/>
              </a:ext>
            </a:extLst>
          </p:cNvPr>
          <p:cNvSpPr/>
          <p:nvPr/>
        </p:nvSpPr>
        <p:spPr bwMode="auto">
          <a:xfrm>
            <a:off x="242980" y="632201"/>
            <a:ext cx="11592459" cy="45719"/>
          </a:xfrm>
          <a:prstGeom prst="rect">
            <a:avLst/>
          </a:prstGeom>
          <a:solidFill>
            <a:srgbClr val="27A4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3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_POWER_USER_SEPARATOR_ICONS_business_POWER_USER_SEPARATOR_ICONS_deal_POWER_USER_SEPARATOR_ICONS_frie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781</Words>
  <Application>Microsoft Office PowerPoint</Application>
  <PresentationFormat>Widescreen</PresentationFormat>
  <Paragraphs>410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Andes ExtraLight</vt:lpstr>
      <vt:lpstr>Arial</vt:lpstr>
      <vt:lpstr>Arial Bold</vt:lpstr>
      <vt:lpstr>Calibri</vt:lpstr>
      <vt:lpstr>Calibri Light</vt:lpstr>
      <vt:lpstr>Trebuchet MS</vt:lpstr>
      <vt:lpstr>Verdana</vt:lpstr>
      <vt:lpstr>Wingdings</vt:lpstr>
      <vt:lpstr>Office Theme</vt:lpstr>
      <vt:lpstr>IFC Fixed Logo</vt:lpstr>
      <vt:lpstr>Africa Medical Equipment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Medical Equipment Facility</dc:title>
  <dc:creator>Omar Reiad Refaat Elbadawy</dc:creator>
  <cp:lastModifiedBy>Omar Reiad Refaat Elbadawy</cp:lastModifiedBy>
  <cp:revision>1</cp:revision>
  <dcterms:created xsi:type="dcterms:W3CDTF">2023-03-05T15:16:26Z</dcterms:created>
  <dcterms:modified xsi:type="dcterms:W3CDTF">2023-03-05T15:29:50Z</dcterms:modified>
</cp:coreProperties>
</file>